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00" r:id="rId5"/>
    <p:sldId id="268" r:id="rId6"/>
    <p:sldId id="303" r:id="rId7"/>
    <p:sldId id="283" r:id="rId8"/>
    <p:sldId id="295" r:id="rId9"/>
    <p:sldId id="301" r:id="rId10"/>
    <p:sldId id="302" r:id="rId11"/>
    <p:sldId id="261" r:id="rId12"/>
    <p:sldId id="272" r:id="rId13"/>
    <p:sldId id="280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EB8"/>
    <a:srgbClr val="FFFFFF"/>
    <a:srgbClr val="F2A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6" autoAdjust="0"/>
    <p:restoredTop sz="94628" autoAdjust="0"/>
  </p:normalViewPr>
  <p:slideViewPr>
    <p:cSldViewPr>
      <p:cViewPr varScale="1">
        <p:scale>
          <a:sx n="87" d="100"/>
          <a:sy n="87" d="100"/>
        </p:scale>
        <p:origin x="90" y="588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9872" y="843558"/>
            <a:ext cx="5544616" cy="2875023"/>
          </a:xfrm>
        </p:spPr>
        <p:txBody>
          <a:bodyPr/>
          <a:lstStyle/>
          <a:p>
            <a:r>
              <a:rPr lang="en-US" altLang="ko-KR" sz="3600" dirty="0">
                <a:ea typeface="맑은 고딕" pitchFamily="50" charset="-127"/>
              </a:rPr>
              <a:t>CONTRATTO A TUTELE CRESCENTI E TIROCINIO FORMATIVO E DI ORIENTAMENTO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3B65CF-74BA-48AF-9CE1-53618B2E94E8}"/>
              </a:ext>
            </a:extLst>
          </p:cNvPr>
          <p:cNvSpPr txBox="1"/>
          <p:nvPr/>
        </p:nvSpPr>
        <p:spPr>
          <a:xfrm>
            <a:off x="3419872" y="343584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Anna Serpolini e Chiara </a:t>
            </a:r>
            <a:r>
              <a:rPr lang="it-IT" dirty="0" smtClean="0">
                <a:solidFill>
                  <a:schemeClr val="bg1"/>
                </a:solidFill>
              </a:rPr>
              <a:t>Fancello classe 3 BLES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Fonte: </a:t>
            </a:r>
            <a:r>
              <a:rPr lang="it-IT" dirty="0" err="1">
                <a:solidFill>
                  <a:schemeClr val="bg1"/>
                </a:solidFill>
              </a:rPr>
              <a:t>wikilabour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800" dirty="0" err="1">
                <a:solidFill>
                  <a:schemeClr val="tx1"/>
                </a:solidFill>
              </a:rPr>
              <a:t>Funzioni</a:t>
            </a:r>
            <a:r>
              <a:rPr lang="en-US" altLang="ko-KR" sz="2800" dirty="0">
                <a:solidFill>
                  <a:schemeClr val="tx1"/>
                </a:solidFill>
              </a:rPr>
              <a:t> del </a:t>
            </a:r>
            <a:r>
              <a:rPr lang="en-US" altLang="ko-KR" sz="2800" dirty="0" err="1">
                <a:solidFill>
                  <a:schemeClr val="tx1"/>
                </a:solidFill>
              </a:rPr>
              <a:t>tirocinio</a:t>
            </a:r>
            <a:r>
              <a:rPr lang="en-US" altLang="ko-KR" sz="2800" dirty="0">
                <a:solidFill>
                  <a:schemeClr val="tx1"/>
                </a:solidFill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</a:rPr>
              <a:t>formativo</a:t>
            </a:r>
            <a:r>
              <a:rPr lang="en-US" altLang="ko-KR" sz="2800" dirty="0">
                <a:solidFill>
                  <a:schemeClr val="tx1"/>
                </a:solidFill>
              </a:rPr>
              <a:t> e di </a:t>
            </a:r>
            <a:r>
              <a:rPr lang="en-US" altLang="ko-KR" sz="2800" dirty="0" err="1">
                <a:solidFill>
                  <a:schemeClr val="tx1"/>
                </a:solidFill>
              </a:rPr>
              <a:t>orientamento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469388" y="1353546"/>
            <a:ext cx="1665869" cy="355887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5861" y="2530131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215714" y="78932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249118" y="1690583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46178" y="2598197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784798" y="710936"/>
            <a:ext cx="4288359" cy="806517"/>
            <a:chOff x="803640" y="3362835"/>
            <a:chExt cx="2405111" cy="806517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405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cs typeface="Arial" pitchFamily="34" charset="0"/>
                </a:rPr>
                <a:t>Realizzano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momenti</a:t>
              </a:r>
              <a:r>
                <a:rPr lang="en-US" altLang="ko-KR" sz="1400" dirty="0">
                  <a:cs typeface="Arial" pitchFamily="34" charset="0"/>
                </a:rPr>
                <a:t> di </a:t>
              </a:r>
              <a:r>
                <a:rPr lang="en-US" altLang="ko-KR" sz="1400" dirty="0" err="1">
                  <a:cs typeface="Arial" pitchFamily="34" charset="0"/>
                </a:rPr>
                <a:t>alternanza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tra</a:t>
              </a:r>
              <a:r>
                <a:rPr lang="en-US" altLang="ko-KR" sz="1400" dirty="0">
                  <a:cs typeface="Arial" pitchFamily="34" charset="0"/>
                </a:rPr>
                <a:t> studio e </a:t>
              </a:r>
              <a:r>
                <a:rPr lang="en-US" altLang="ko-KR" sz="1400" dirty="0" err="1">
                  <a:cs typeface="Arial" pitchFamily="34" charset="0"/>
                </a:rPr>
                <a:t>lavoro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nell’ambito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della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formazione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cs typeface="Arial" pitchFamily="34" charset="0"/>
                </a:rPr>
                <a:t>Alternanza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07776" y="1608622"/>
            <a:ext cx="4433857" cy="827510"/>
            <a:chOff x="840491" y="3350595"/>
            <a:chExt cx="2486713" cy="827510"/>
          </a:xfrm>
        </p:grpSpPr>
        <p:sp>
          <p:nvSpPr>
            <p:cNvPr id="57" name="TextBox 56"/>
            <p:cNvSpPr txBox="1"/>
            <p:nvPr/>
          </p:nvSpPr>
          <p:spPr>
            <a:xfrm>
              <a:off x="840491" y="3654885"/>
              <a:ext cx="2486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I </a:t>
              </a:r>
              <a:r>
                <a:rPr lang="en-US" altLang="ko-KR" sz="1400" dirty="0" err="1">
                  <a:cs typeface="Arial" pitchFamily="34" charset="0"/>
                </a:rPr>
                <a:t>tirocinanti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sono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facilitati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nella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scelta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professionale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mediante</a:t>
              </a:r>
              <a:r>
                <a:rPr lang="en-US" altLang="ko-KR" sz="1400" dirty="0">
                  <a:cs typeface="Arial" pitchFamily="34" charset="0"/>
                </a:rPr>
                <a:t> la </a:t>
              </a:r>
              <a:r>
                <a:rPr lang="en-US" altLang="ko-KR" sz="1400" dirty="0" err="1">
                  <a:cs typeface="Arial" pitchFamily="34" charset="0"/>
                </a:rPr>
                <a:t>conoscenza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diretta</a:t>
              </a:r>
              <a:r>
                <a:rPr lang="en-US" altLang="ko-KR" sz="1400" dirty="0">
                  <a:cs typeface="Arial" pitchFamily="34" charset="0"/>
                </a:rPr>
                <a:t> del mondo </a:t>
              </a:r>
              <a:r>
                <a:rPr lang="en-US" altLang="ko-KR" sz="1400" dirty="0" err="1">
                  <a:cs typeface="Arial" pitchFamily="34" charset="0"/>
                </a:rPr>
                <a:t>lavorativo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0491" y="335059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cs typeface="Arial" pitchFamily="34" charset="0"/>
                </a:rPr>
                <a:t>Agevolare</a:t>
              </a:r>
              <a:r>
                <a:rPr lang="en-US" altLang="ko-KR" sz="1600" b="1" dirty="0">
                  <a:cs typeface="Arial" pitchFamily="34" charset="0"/>
                </a:rPr>
                <a:t> </a:t>
              </a:r>
              <a:r>
                <a:rPr lang="en-US" altLang="ko-KR" sz="1600" b="1" dirty="0" err="1">
                  <a:cs typeface="Arial" pitchFamily="34" charset="0"/>
                </a:rPr>
                <a:t>scelte</a:t>
              </a:r>
              <a:r>
                <a:rPr lang="en-US" altLang="ko-KR" sz="1600" b="1" dirty="0">
                  <a:cs typeface="Arial" pitchFamily="34" charset="0"/>
                </a:rPr>
                <a:t> di </a:t>
              </a:r>
              <a:r>
                <a:rPr lang="en-US" altLang="ko-KR" sz="1600" b="1" dirty="0" err="1">
                  <a:cs typeface="Arial" pitchFamily="34" charset="0"/>
                </a:rPr>
                <a:t>lavoro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791778" y="2502981"/>
            <a:ext cx="4433855" cy="806517"/>
            <a:chOff x="803640" y="3362835"/>
            <a:chExt cx="2486712" cy="806517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486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I </a:t>
              </a:r>
              <a:r>
                <a:rPr lang="en-US" altLang="ko-KR" sz="1400" dirty="0" err="1">
                  <a:cs typeface="Arial" pitchFamily="34" charset="0"/>
                </a:rPr>
                <a:t>tirocinanti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sono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facilitati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nell’ingresso</a:t>
              </a:r>
              <a:r>
                <a:rPr lang="en-US" altLang="ko-KR" sz="1400" dirty="0">
                  <a:cs typeface="Arial" pitchFamily="34" charset="0"/>
                </a:rPr>
                <a:t> e </a:t>
              </a:r>
              <a:r>
                <a:rPr lang="en-US" altLang="ko-KR" sz="1400" dirty="0" err="1">
                  <a:cs typeface="Arial" pitchFamily="34" charset="0"/>
                </a:rPr>
                <a:t>l’inserimento</a:t>
              </a:r>
              <a:r>
                <a:rPr lang="en-US" altLang="ko-KR" sz="1400" dirty="0">
                  <a:cs typeface="Arial" pitchFamily="34" charset="0"/>
                </a:rPr>
                <a:t> (o </a:t>
              </a:r>
              <a:r>
                <a:rPr lang="en-US" altLang="ko-KR" sz="1400" dirty="0" err="1">
                  <a:cs typeface="Arial" pitchFamily="34" charset="0"/>
                </a:rPr>
                <a:t>reinserimento</a:t>
              </a:r>
              <a:r>
                <a:rPr lang="en-US" altLang="ko-KR" sz="1400" dirty="0">
                  <a:cs typeface="Arial" pitchFamily="34" charset="0"/>
                </a:rPr>
                <a:t>) </a:t>
              </a:r>
              <a:r>
                <a:rPr lang="en-US" altLang="ko-KR" sz="1400" dirty="0" err="1">
                  <a:cs typeface="Arial" pitchFamily="34" charset="0"/>
                </a:rPr>
                <a:t>nel</a:t>
              </a:r>
              <a:r>
                <a:rPr lang="en-US" altLang="ko-KR" sz="1400" dirty="0">
                  <a:cs typeface="Arial" pitchFamily="34" charset="0"/>
                </a:rPr>
                <a:t> mondo </a:t>
              </a:r>
              <a:r>
                <a:rPr lang="en-US" altLang="ko-KR" sz="1400" dirty="0" err="1">
                  <a:cs typeface="Arial" pitchFamily="34" charset="0"/>
                </a:rPr>
                <a:t>lavorativo</a:t>
              </a:r>
              <a:r>
                <a:rPr lang="en-US" altLang="ko-KR" sz="1400" dirty="0">
                  <a:cs typeface="Arial" pitchFamily="34" charset="0"/>
                </a:rPr>
                <a:t>.   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cs typeface="Arial" pitchFamily="34" charset="0"/>
                </a:rPr>
                <a:t>Facilitare</a:t>
              </a:r>
              <a:r>
                <a:rPr lang="en-US" altLang="ko-KR" sz="1600" b="1" dirty="0">
                  <a:cs typeface="Arial" pitchFamily="34" charset="0"/>
                </a:rPr>
                <a:t> </a:t>
              </a:r>
              <a:r>
                <a:rPr lang="en-US" altLang="ko-KR" sz="1600" b="1" dirty="0" err="1">
                  <a:cs typeface="Arial" pitchFamily="34" charset="0"/>
                </a:rPr>
                <a:t>l’inserimento</a:t>
              </a:r>
              <a:r>
                <a:rPr lang="en-US" altLang="ko-KR" sz="1600" b="1" dirty="0">
                  <a:cs typeface="Arial" pitchFamily="34" charset="0"/>
                </a:rPr>
                <a:t> </a:t>
              </a:r>
              <a:r>
                <a:rPr lang="en-US" altLang="ko-KR" sz="1600" b="1" dirty="0" err="1">
                  <a:cs typeface="Arial" pitchFamily="34" charset="0"/>
                </a:rPr>
                <a:t>nel</a:t>
              </a:r>
              <a:r>
                <a:rPr lang="en-US" altLang="ko-KR" sz="1600" b="1" dirty="0">
                  <a:cs typeface="Arial" pitchFamily="34" charset="0"/>
                </a:rPr>
                <a:t> </a:t>
              </a:r>
              <a:r>
                <a:rPr lang="en-US" altLang="ko-KR" sz="1600" b="1" dirty="0" err="1">
                  <a:cs typeface="Arial" pitchFamily="34" charset="0"/>
                </a:rPr>
                <a:t>lavoro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182310" y="84652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15714" y="174778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15714" y="265539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99" y="3553856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264310" y="3610401"/>
            <a:ext cx="615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25182" y="3488943"/>
            <a:ext cx="4084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Competenze</a:t>
            </a:r>
            <a:br>
              <a:rPr lang="it-IT" sz="1600" b="1" dirty="0"/>
            </a:br>
            <a:r>
              <a:rPr lang="it-IT" sz="1400" dirty="0"/>
              <a:t>I tirocinanti facendo il tirocinio acquisiscono </a:t>
            </a:r>
            <a:r>
              <a:rPr lang="it-IT" sz="1400" dirty="0" err="1"/>
              <a:t>comptenze</a:t>
            </a:r>
            <a:r>
              <a:rPr lang="it-IT" sz="1400" dirty="0"/>
              <a:t> tecniche, professionali e sociali.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26" y="1097817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altLang="ko-KR" sz="3200" dirty="0"/>
              <a:t>Caratteristiche</a:t>
            </a:r>
            <a:r>
              <a:rPr lang="it-IT" altLang="ko-KR" dirty="0"/>
              <a:t> </a:t>
            </a:r>
            <a:endParaRPr lang="ko-KR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6393" y="1716197"/>
            <a:ext cx="4846106" cy="446346"/>
            <a:chOff x="803640" y="3228510"/>
            <a:chExt cx="2067512" cy="446346"/>
          </a:xfrm>
        </p:grpSpPr>
        <p:sp>
          <p:nvSpPr>
            <p:cNvPr id="6" name="TextBox 5"/>
            <p:cNvSpPr txBox="1"/>
            <p:nvPr/>
          </p:nvSpPr>
          <p:spPr>
            <a:xfrm>
              <a:off x="811495" y="339785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100" dirty="0">
                  <a:solidFill>
                    <a:schemeClr val="bg1"/>
                  </a:solidFill>
                  <a:cs typeface="Arial" pitchFamily="34" charset="0"/>
                </a:rPr>
                <a:t>Persone neo-qualificate, neo-diplomate, neo-laureate, neo-dottorate</a:t>
              </a:r>
              <a:r>
                <a:rPr lang="it-IT" altLang="ko-KR" sz="1200" dirty="0">
                  <a:solidFill>
                    <a:schemeClr val="bg1"/>
                  </a:solidFill>
                  <a:cs typeface="Arial" pitchFamily="34" charset="0"/>
                </a:rPr>
                <a:t>;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22851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200" b="1" dirty="0">
                  <a:solidFill>
                    <a:schemeClr val="bg1"/>
                  </a:solidFill>
                  <a:cs typeface="Arial" pitchFamily="34" charset="0"/>
                </a:rPr>
                <a:t>Tirocinanti: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497" y="2270195"/>
            <a:ext cx="5289590" cy="703439"/>
            <a:chOff x="606579" y="3132190"/>
            <a:chExt cx="2256718" cy="703439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5863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579" y="313219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Soggetti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promotori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: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6542" y="3252751"/>
            <a:ext cx="5064600" cy="739995"/>
            <a:chOff x="797496" y="3176838"/>
            <a:chExt cx="2160729" cy="739995"/>
          </a:xfrm>
        </p:grpSpPr>
        <p:sp>
          <p:nvSpPr>
            <p:cNvPr id="12" name="TextBox 11"/>
            <p:cNvSpPr txBox="1"/>
            <p:nvPr/>
          </p:nvSpPr>
          <p:spPr>
            <a:xfrm>
              <a:off x="797496" y="363983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8568" y="3176838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Durata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: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 flipH="1">
            <a:off x="5871186" y="4258449"/>
            <a:ext cx="505476" cy="5054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 flipH="1">
            <a:off x="684872" y="4258449"/>
            <a:ext cx="505476" cy="5054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 flipH="1">
            <a:off x="3278029" y="4258449"/>
            <a:ext cx="505476" cy="5054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9"/>
          <p:cNvSpPr/>
          <p:nvPr/>
        </p:nvSpPr>
        <p:spPr>
          <a:xfrm flipH="1">
            <a:off x="811780" y="4393399"/>
            <a:ext cx="251661" cy="2355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16"/>
          <p:cNvSpPr/>
          <p:nvPr/>
        </p:nvSpPr>
        <p:spPr>
          <a:xfrm rot="18900000" flipH="1">
            <a:off x="6020558" y="4340278"/>
            <a:ext cx="190661" cy="3418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6"/>
          <p:cNvSpPr>
            <a:spLocks noChangeAspect="1"/>
          </p:cNvSpPr>
          <p:nvPr/>
        </p:nvSpPr>
        <p:spPr>
          <a:xfrm rot="18900000" flipH="1">
            <a:off x="3488086" y="4353516"/>
            <a:ext cx="85363" cy="3422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91357" y="4171842"/>
            <a:ext cx="1772938" cy="724858"/>
            <a:chOff x="803640" y="3362835"/>
            <a:chExt cx="2059657" cy="7248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durata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del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tirocinio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estivo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orientamento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è di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massimo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mesi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Curiosità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80986" y="4171842"/>
            <a:ext cx="1867746" cy="586359"/>
            <a:chOff x="748570" y="3362835"/>
            <a:chExt cx="2169797" cy="586359"/>
          </a:xfrm>
        </p:grpSpPr>
        <p:sp>
          <p:nvSpPr>
            <p:cNvPr id="30" name="TextBox 29"/>
            <p:cNvSpPr txBox="1"/>
            <p:nvPr/>
          </p:nvSpPr>
          <p:spPr>
            <a:xfrm>
              <a:off x="748570" y="3579862"/>
              <a:ext cx="2169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tirocini per le categorie protette possono durare fino a 24 mesi.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Curiosità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65422" y="4171842"/>
            <a:ext cx="2578577" cy="1001857"/>
            <a:chOff x="803639" y="3362835"/>
            <a:chExt cx="2995584" cy="1001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39" y="3579862"/>
              <a:ext cx="29955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tirocinio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in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alcune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situazioni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è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stato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definito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anche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uno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sfruttamento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tirocinanti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quali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non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sono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retribuiti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non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essendo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un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contratto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lavoto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forniscono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comunque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loro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manodopera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Curiosità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 Placeholder 1"/>
          <p:cNvSpPr txBox="1">
            <a:spLocks/>
          </p:cNvSpPr>
          <p:nvPr/>
        </p:nvSpPr>
        <p:spPr>
          <a:xfrm>
            <a:off x="511434" y="1419622"/>
            <a:ext cx="4060566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err="1">
                <a:solidFill>
                  <a:schemeClr val="accent1"/>
                </a:solidFill>
                <a:cs typeface="Arial" pitchFamily="34" charset="0"/>
              </a:rPr>
              <a:t>Tirocinio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cs typeface="Arial" pitchFamily="34" charset="0"/>
              </a:rPr>
              <a:t>formativo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 e di </a:t>
            </a:r>
            <a:r>
              <a:rPr lang="en-US" altLang="ko-KR" sz="1600" b="1" dirty="0" err="1">
                <a:solidFill>
                  <a:schemeClr val="accent1"/>
                </a:solidFill>
                <a:cs typeface="Arial" pitchFamily="34" charset="0"/>
              </a:rPr>
              <a:t>orientamento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9" name="Segnaposto immagine 18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1" t="1" r="25354" b="-3094"/>
          <a:stretch/>
        </p:blipFill>
        <p:spPr/>
      </p:pic>
      <p:pic>
        <p:nvPicPr>
          <p:cNvPr id="18" name="Segnaposto immagine 17"/>
          <p:cNvPicPr>
            <a:picLocks noGrp="1" noChangeAspect="1"/>
          </p:cNvPicPr>
          <p:nvPr>
            <p:ph type="pic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5" t="1650" r="20139" b="22512"/>
          <a:stretch/>
        </p:blipFill>
        <p:spPr>
          <a:xfrm>
            <a:off x="5643268" y="1275606"/>
            <a:ext cx="1625279" cy="2578640"/>
          </a:xfrm>
        </p:spPr>
      </p:pic>
      <p:sp>
        <p:nvSpPr>
          <p:cNvPr id="37" name="Rettangolo 36"/>
          <p:cNvSpPr/>
          <p:nvPr/>
        </p:nvSpPr>
        <p:spPr>
          <a:xfrm>
            <a:off x="536393" y="2450413"/>
            <a:ext cx="4936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- Servizi per l’Impiego delle Province</a:t>
            </a:r>
            <a:br>
              <a:rPr lang="it-IT" sz="1100" dirty="0">
                <a:solidFill>
                  <a:schemeClr val="bg1"/>
                </a:solidFill>
              </a:rPr>
            </a:br>
            <a:r>
              <a:rPr lang="it-IT" sz="1100" dirty="0">
                <a:solidFill>
                  <a:schemeClr val="bg1"/>
                </a:solidFill>
              </a:rPr>
              <a:t>- Servizi per il lavoro</a:t>
            </a:r>
            <a:br>
              <a:rPr lang="it-IT" sz="1100" dirty="0">
                <a:solidFill>
                  <a:schemeClr val="bg1"/>
                </a:solidFill>
              </a:rPr>
            </a:br>
            <a:r>
              <a:rPr lang="it-IT" sz="1100" dirty="0">
                <a:solidFill>
                  <a:schemeClr val="bg1"/>
                </a:solidFill>
              </a:rPr>
              <a:t>- Organismi di formazione professionale accreditati</a:t>
            </a:r>
            <a:br>
              <a:rPr lang="it-IT" sz="1100" dirty="0">
                <a:solidFill>
                  <a:schemeClr val="bg1"/>
                </a:solidFill>
              </a:rPr>
            </a:br>
            <a:r>
              <a:rPr lang="it-IT" sz="1100" dirty="0">
                <a:solidFill>
                  <a:schemeClr val="bg1"/>
                </a:solidFill>
              </a:rPr>
              <a:t>- Università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582236" y="344647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Da 2 a massimo 6 mesi, proroghe comprese.  Il tirocinio è unico e non ripetibile.</a:t>
            </a:r>
          </a:p>
        </p:txBody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25F67F-570C-4180-8AE5-388D546C0A3C}"/>
              </a:ext>
            </a:extLst>
          </p:cNvPr>
          <p:cNvSpPr txBox="1"/>
          <p:nvPr/>
        </p:nvSpPr>
        <p:spPr>
          <a:xfrm>
            <a:off x="1457654" y="3723878"/>
            <a:ext cx="622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Contratto a tutele crescenti</a:t>
            </a:r>
          </a:p>
        </p:txBody>
      </p:sp>
      <p:pic>
        <p:nvPicPr>
          <p:cNvPr id="9" name="Segnaposto immagine 8" descr="Immagine che contiene giocattolo, clipart&#10;&#10;Descrizione generata automaticamente">
            <a:extLst>
              <a:ext uri="{FF2B5EF4-FFF2-40B4-BE49-F238E27FC236}">
                <a16:creationId xmlns:a16="http://schemas.microsoft.com/office/drawing/2014/main" id="{C50D0C79-C4B4-4A02-A9DB-9EC4C493B8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 b="16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231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743" y="1240669"/>
            <a:ext cx="3058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cs typeface="Arial" pitchFamily="34" charset="0"/>
              </a:rPr>
              <a:t>È </a:t>
            </a:r>
            <a:r>
              <a:rPr lang="en-US" altLang="ko-KR" i="1" dirty="0" err="1">
                <a:cs typeface="Arial" pitchFamily="34" charset="0"/>
              </a:rPr>
              <a:t>una</a:t>
            </a:r>
            <a:r>
              <a:rPr lang="en-US" altLang="ko-KR" i="1" dirty="0">
                <a:cs typeface="Arial" pitchFamily="34" charset="0"/>
              </a:rPr>
              <a:t> </a:t>
            </a:r>
            <a:r>
              <a:rPr lang="en-US" altLang="ko-KR" i="1" dirty="0" err="1" smtClean="0">
                <a:cs typeface="Arial" pitchFamily="34" charset="0"/>
              </a:rPr>
              <a:t>norma</a:t>
            </a:r>
            <a:r>
              <a:rPr lang="en-US" altLang="ko-KR" i="1" dirty="0" smtClean="0">
                <a:cs typeface="Arial" pitchFamily="34" charset="0"/>
              </a:rPr>
              <a:t> </a:t>
            </a:r>
            <a:r>
              <a:rPr lang="en-US" altLang="ko-KR" i="1" dirty="0" err="1">
                <a:cs typeface="Arial" pitchFamily="34" charset="0"/>
              </a:rPr>
              <a:t>che</a:t>
            </a:r>
            <a:r>
              <a:rPr lang="en-US" altLang="ko-KR" i="1" dirty="0">
                <a:cs typeface="Arial" pitchFamily="34" charset="0"/>
              </a:rPr>
              <a:t> </a:t>
            </a:r>
            <a:r>
              <a:rPr lang="en-US" altLang="ko-KR" i="1" dirty="0" err="1">
                <a:cs typeface="Arial" pitchFamily="34" charset="0"/>
              </a:rPr>
              <a:t>interviene</a:t>
            </a:r>
            <a:r>
              <a:rPr lang="en-US" altLang="ko-KR" i="1" dirty="0">
                <a:cs typeface="Arial" pitchFamily="34" charset="0"/>
              </a:rPr>
              <a:t> </a:t>
            </a:r>
            <a:r>
              <a:rPr lang="en-US" altLang="ko-KR" i="1" dirty="0" err="1">
                <a:cs typeface="Arial" pitchFamily="34" charset="0"/>
              </a:rPr>
              <a:t>sulle</a:t>
            </a:r>
            <a:r>
              <a:rPr lang="en-US" altLang="ko-KR" i="1" dirty="0">
                <a:cs typeface="Arial" pitchFamily="34" charset="0"/>
              </a:rPr>
              <a:t> </a:t>
            </a:r>
            <a:r>
              <a:rPr lang="en-US" altLang="ko-KR" i="1" dirty="0" err="1">
                <a:cs typeface="Arial" pitchFamily="34" charset="0"/>
              </a:rPr>
              <a:t>conseguenze</a:t>
            </a:r>
            <a:r>
              <a:rPr lang="en-US" altLang="ko-KR" i="1" dirty="0">
                <a:cs typeface="Arial" pitchFamily="34" charset="0"/>
              </a:rPr>
              <a:t> del </a:t>
            </a:r>
            <a:r>
              <a:rPr lang="en-US" altLang="ko-KR" i="1" dirty="0" err="1">
                <a:cs typeface="Arial" pitchFamily="34" charset="0"/>
              </a:rPr>
              <a:t>licenziamento</a:t>
            </a:r>
            <a:r>
              <a:rPr lang="en-US" altLang="ko-KR" i="1" dirty="0">
                <a:cs typeface="Arial" pitchFamily="34" charset="0"/>
              </a:rPr>
              <a:t> </a:t>
            </a:r>
            <a:r>
              <a:rPr lang="en-US" altLang="ko-KR" i="1" dirty="0" err="1">
                <a:cs typeface="Arial" pitchFamily="34" charset="0"/>
              </a:rPr>
              <a:t>illegittimo</a:t>
            </a:r>
            <a:r>
              <a:rPr lang="en-US" altLang="ko-KR" i="1" dirty="0">
                <a:cs typeface="Arial" pitchFamily="34" charset="0"/>
              </a:rPr>
              <a:t> di </a:t>
            </a:r>
            <a:r>
              <a:rPr lang="en-US" altLang="ko-KR" i="1" dirty="0" err="1">
                <a:cs typeface="Arial" pitchFamily="34" charset="0"/>
              </a:rPr>
              <a:t>dipendenti</a:t>
            </a:r>
            <a:r>
              <a:rPr lang="en-US" altLang="ko-KR" i="1" dirty="0">
                <a:cs typeface="Arial" pitchFamily="34" charset="0"/>
              </a:rPr>
              <a:t> </a:t>
            </a:r>
            <a:r>
              <a:rPr lang="en-US" altLang="ko-KR" i="1" dirty="0" err="1">
                <a:cs typeface="Arial" pitchFamily="34" charset="0"/>
              </a:rPr>
              <a:t>assunti</a:t>
            </a:r>
            <a:r>
              <a:rPr lang="en-US" altLang="ko-KR" i="1" dirty="0">
                <a:cs typeface="Arial" pitchFamily="34" charset="0"/>
              </a:rPr>
              <a:t> a tempo </a:t>
            </a:r>
            <a:r>
              <a:rPr lang="en-US" altLang="ko-KR" i="1" dirty="0" err="1">
                <a:cs typeface="Arial" pitchFamily="34" charset="0"/>
              </a:rPr>
              <a:t>indeterminato</a:t>
            </a:r>
            <a:endParaRPr lang="en-US" altLang="ko-KR" i="1" dirty="0">
              <a:cs typeface="Arial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D64DB74-B41F-4645-B85D-C942FF8F0B89}"/>
              </a:ext>
            </a:extLst>
          </p:cNvPr>
          <p:cNvSpPr txBox="1"/>
          <p:nvPr/>
        </p:nvSpPr>
        <p:spPr>
          <a:xfrm>
            <a:off x="5160504" y="1240669"/>
            <a:ext cx="346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cs typeface="Arial" pitchFamily="34" charset="0"/>
              </a:rPr>
              <a:t>Non è un nuovo </a:t>
            </a:r>
            <a:r>
              <a:rPr lang="en-US" altLang="ko-KR" i="1" dirty="0" err="1">
                <a:cs typeface="Arial" pitchFamily="34" charset="0"/>
              </a:rPr>
              <a:t>contratto</a:t>
            </a:r>
            <a:r>
              <a:rPr lang="en-US" altLang="ko-KR" i="1" dirty="0">
                <a:cs typeface="Arial" pitchFamily="34" charset="0"/>
              </a:rPr>
              <a:t> di </a:t>
            </a:r>
            <a:r>
              <a:rPr lang="en-US" altLang="ko-KR" i="1" dirty="0" err="1">
                <a:cs typeface="Arial" pitchFamily="34" charset="0"/>
              </a:rPr>
              <a:t>lavoro</a:t>
            </a:r>
            <a:r>
              <a:rPr lang="en-US" altLang="ko-KR" i="1" dirty="0">
                <a:cs typeface="Arial" pitchFamily="34" charset="0"/>
              </a:rPr>
              <a:t> e non è una </a:t>
            </a:r>
            <a:r>
              <a:rPr lang="en-US" altLang="ko-KR" i="1" dirty="0" err="1">
                <a:cs typeface="Arial" pitchFamily="34" charset="0"/>
              </a:rPr>
              <a:t>possibilità</a:t>
            </a:r>
            <a:r>
              <a:rPr lang="en-US" altLang="ko-KR" i="1" dirty="0">
                <a:cs typeface="Arial" pitchFamily="34" charset="0"/>
              </a:rPr>
              <a:t> per il </a:t>
            </a:r>
            <a:r>
              <a:rPr lang="en-US" altLang="ko-KR" i="1" dirty="0" err="1">
                <a:cs typeface="Arial" pitchFamily="34" charset="0"/>
              </a:rPr>
              <a:t>datore</a:t>
            </a:r>
            <a:r>
              <a:rPr lang="en-US" altLang="ko-KR" i="1" dirty="0">
                <a:cs typeface="Arial" pitchFamily="34" charset="0"/>
              </a:rPr>
              <a:t> di </a:t>
            </a:r>
            <a:r>
              <a:rPr lang="en-US" altLang="ko-KR" i="1" dirty="0" err="1">
                <a:cs typeface="Arial" pitchFamily="34" charset="0"/>
              </a:rPr>
              <a:t>lavoro</a:t>
            </a:r>
            <a:r>
              <a:rPr lang="en-US" altLang="ko-KR" i="1" dirty="0">
                <a:cs typeface="Arial" pitchFamily="34" charset="0"/>
              </a:rPr>
              <a:t> di </a:t>
            </a:r>
            <a:r>
              <a:rPr lang="en-US" altLang="ko-KR" i="1" dirty="0" err="1">
                <a:cs typeface="Arial" pitchFamily="34" charset="0"/>
              </a:rPr>
              <a:t>licenziare</a:t>
            </a:r>
            <a:r>
              <a:rPr lang="en-US" altLang="ko-KR" i="1" dirty="0">
                <a:cs typeface="Arial" pitchFamily="34" charset="0"/>
              </a:rPr>
              <a:t> </a:t>
            </a:r>
            <a:r>
              <a:rPr lang="en-US" altLang="ko-KR" i="1" dirty="0" err="1">
                <a:cs typeface="Arial" pitchFamily="34" charset="0"/>
              </a:rPr>
              <a:t>liberamente</a:t>
            </a:r>
            <a:endParaRPr lang="en-US" altLang="ko-KR" i="1" dirty="0">
              <a:cs typeface="Arial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DBEACA-8E3F-4E29-B36F-E724DA04C8A1}"/>
              </a:ext>
            </a:extLst>
          </p:cNvPr>
          <p:cNvSpPr txBox="1"/>
          <p:nvPr/>
        </p:nvSpPr>
        <p:spPr>
          <a:xfrm>
            <a:off x="516743" y="631890"/>
            <a:ext cx="305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32AEB8"/>
                </a:solidFill>
              </a:rPr>
              <a:t>COSA È?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FE06C4-D7FB-4E6E-82E3-BF10CC10354C}"/>
              </a:ext>
            </a:extLst>
          </p:cNvPr>
          <p:cNvSpPr txBox="1"/>
          <p:nvPr/>
        </p:nvSpPr>
        <p:spPr>
          <a:xfrm>
            <a:off x="5487132" y="631890"/>
            <a:ext cx="281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32AEB8"/>
                </a:solidFill>
              </a:rPr>
              <a:t>COSA NON È?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F190084-385C-4056-AAEC-81DAFCF1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60" y="1779662"/>
            <a:ext cx="4582480" cy="36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4D29619-38A8-49A7-8961-F461BF558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92088"/>
          </a:xfrm>
          <a:solidFill>
            <a:schemeClr val="accent3"/>
          </a:solidFill>
        </p:spPr>
        <p:txBody>
          <a:bodyPr/>
          <a:lstStyle/>
          <a:p>
            <a:r>
              <a:rPr lang="it-IT" sz="2800" dirty="0">
                <a:solidFill>
                  <a:schemeClr val="bg1"/>
                </a:solidFill>
              </a:rPr>
              <a:t>In  caso di </a:t>
            </a:r>
            <a:r>
              <a:rPr lang="it-IT" sz="2800" b="1" dirty="0">
                <a:solidFill>
                  <a:schemeClr val="accent2"/>
                </a:solidFill>
              </a:rPr>
              <a:t>licenziamento</a:t>
            </a:r>
            <a:r>
              <a:rPr lang="it-IT" sz="2800" dirty="0">
                <a:solidFill>
                  <a:schemeClr val="bg1"/>
                </a:solidFill>
              </a:rPr>
              <a:t> è possibile per il lavoratore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702D03-48A1-48F1-A1C8-C9F39AF73FBE}"/>
              </a:ext>
            </a:extLst>
          </p:cNvPr>
          <p:cNvSpPr txBox="1"/>
          <p:nvPr/>
        </p:nvSpPr>
        <p:spPr>
          <a:xfrm>
            <a:off x="395536" y="1131590"/>
            <a:ext cx="35283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2AEB8"/>
              </a:buClr>
              <a:buFont typeface="Wingdings" panose="05000000000000000000" pitchFamily="2" charset="2"/>
              <a:buChar char="Ø"/>
            </a:pPr>
            <a:r>
              <a:rPr lang="it-IT" sz="1600" dirty="0"/>
              <a:t>Impugnare il licenziamento entro</a:t>
            </a:r>
          </a:p>
          <a:p>
            <a:r>
              <a:rPr lang="it-IT" sz="1600" dirty="0"/>
              <a:t>60 giorni</a:t>
            </a:r>
          </a:p>
          <a:p>
            <a:endParaRPr lang="it-IT" sz="1600" dirty="0"/>
          </a:p>
          <a:p>
            <a:r>
              <a:rPr lang="it-IT" sz="1600" i="1" dirty="0">
                <a:solidFill>
                  <a:schemeClr val="accent4"/>
                </a:solidFill>
              </a:rPr>
              <a:t>oppure</a:t>
            </a:r>
            <a:r>
              <a:rPr lang="it-IT" sz="1600" dirty="0"/>
              <a:t> </a:t>
            </a:r>
          </a:p>
          <a:p>
            <a:endParaRPr lang="it-IT" sz="1600" dirty="0"/>
          </a:p>
          <a:p>
            <a:pPr marL="285750" indent="-285750">
              <a:buClr>
                <a:srgbClr val="32AEB8"/>
              </a:buClr>
              <a:buFont typeface="Wingdings" panose="05000000000000000000" pitchFamily="2" charset="2"/>
              <a:buChar char="Ø"/>
            </a:pPr>
            <a:r>
              <a:rPr lang="it-IT" sz="1600" dirty="0"/>
              <a:t>Accettare l’offerta di conciliazione </a:t>
            </a:r>
          </a:p>
          <a:p>
            <a:r>
              <a:rPr lang="it-IT" sz="1600" dirty="0"/>
              <a:t>che avrà come conseguenza </a:t>
            </a:r>
          </a:p>
          <a:p>
            <a:pPr marL="285750" indent="-285750">
              <a:buClr>
                <a:srgbClr val="32AEB8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la rinuncia alla causa </a:t>
            </a:r>
          </a:p>
          <a:p>
            <a:pPr marL="285750" indent="-285750">
              <a:buClr>
                <a:srgbClr val="32AEB8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un assegno circolare</a:t>
            </a:r>
          </a:p>
          <a:p>
            <a:pPr algn="ctr"/>
            <a:endParaRPr lang="it-IT" sz="1600" dirty="0"/>
          </a:p>
          <a:p>
            <a:r>
              <a:rPr lang="it-IT" sz="1600" i="1" dirty="0">
                <a:solidFill>
                  <a:schemeClr val="accent4"/>
                </a:solidFill>
              </a:rPr>
              <a:t>oppure</a:t>
            </a:r>
          </a:p>
          <a:p>
            <a:endParaRPr lang="it-IT" sz="1600" dirty="0"/>
          </a:p>
          <a:p>
            <a:pPr marL="285750" indent="-285750">
              <a:buClr>
                <a:srgbClr val="32AEB8"/>
              </a:buClr>
              <a:buFont typeface="Wingdings" panose="05000000000000000000" pitchFamily="2" charset="2"/>
              <a:buChar char="Ø"/>
            </a:pPr>
            <a:r>
              <a:rPr lang="it-IT" sz="1600" dirty="0"/>
              <a:t>Prendere atto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BB1E43-13A2-4E3A-B366-EFCF07C44DEE}"/>
              </a:ext>
            </a:extLst>
          </p:cNvPr>
          <p:cNvSpPr txBox="1"/>
          <p:nvPr/>
        </p:nvSpPr>
        <p:spPr>
          <a:xfrm>
            <a:off x="4572000" y="1131590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Se il licenziamento è </a:t>
            </a:r>
            <a:r>
              <a:rPr lang="it-IT" sz="1600" dirty="0">
                <a:solidFill>
                  <a:srgbClr val="32AEB8"/>
                </a:solidFill>
              </a:rPr>
              <a:t>illegittimo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Al lavoratore spetta un </a:t>
            </a:r>
            <a:r>
              <a:rPr lang="it-IT" sz="1600" dirty="0" smtClean="0"/>
              <a:t>indennizzo </a:t>
            </a:r>
            <a:r>
              <a:rPr lang="it-IT" sz="1600" dirty="0"/>
              <a:t>economico che cresce con l’anzianità di servizio </a:t>
            </a:r>
          </a:p>
          <a:p>
            <a:pPr marL="285750" indent="-285750">
              <a:buClr>
                <a:srgbClr val="32AEB8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La </a:t>
            </a:r>
            <a:r>
              <a:rPr lang="it-IT" sz="1600" dirty="0" smtClean="0"/>
              <a:t>reintegrazione </a:t>
            </a:r>
            <a:r>
              <a:rPr lang="it-IT" sz="1600" dirty="0"/>
              <a:t>è possibile solo in casi molto limitati</a:t>
            </a:r>
          </a:p>
          <a:p>
            <a:endParaRPr lang="it-IT" sz="1600" dirty="0"/>
          </a:p>
          <a:p>
            <a:r>
              <a:rPr lang="it-IT" sz="1600" dirty="0"/>
              <a:t>Se il licenziamento è </a:t>
            </a:r>
            <a:r>
              <a:rPr lang="it-IT" sz="1600" dirty="0">
                <a:solidFill>
                  <a:srgbClr val="32AEB8"/>
                </a:solidFill>
              </a:rPr>
              <a:t>legittimo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Clr>
                <a:srgbClr val="32AEB8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Al lavoratore non spetta nulla</a:t>
            </a:r>
          </a:p>
        </p:txBody>
      </p:sp>
    </p:spTree>
    <p:extLst>
      <p:ext uri="{BB962C8B-B14F-4D97-AF65-F5344CB8AC3E}">
        <p14:creationId xmlns:p14="http://schemas.microsoft.com/office/powerpoint/2010/main" val="2086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31840" y="0"/>
            <a:ext cx="6012160" cy="576064"/>
          </a:xfrm>
        </p:spPr>
        <p:txBody>
          <a:bodyPr/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A chi </a:t>
            </a:r>
            <a:r>
              <a:rPr lang="en-US" altLang="ko-KR" sz="2800" b="1" dirty="0" err="1">
                <a:solidFill>
                  <a:schemeClr val="accent1"/>
                </a:solidFill>
              </a:rPr>
              <a:t>si</a:t>
            </a:r>
            <a:r>
              <a:rPr lang="en-US" altLang="ko-KR" sz="2800" b="1" dirty="0">
                <a:solidFill>
                  <a:schemeClr val="accent1"/>
                </a:solidFill>
              </a:rPr>
              <a:t> </a:t>
            </a:r>
            <a:r>
              <a:rPr lang="en-US" altLang="ko-KR" sz="2800" b="1" dirty="0" err="1">
                <a:solidFill>
                  <a:schemeClr val="accent1"/>
                </a:solidFill>
              </a:rPr>
              <a:t>applica</a:t>
            </a:r>
            <a:r>
              <a:rPr lang="en-US" altLang="ko-KR" sz="28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12391" y="565795"/>
            <a:ext cx="6012160" cy="288032"/>
          </a:xfrm>
        </p:spPr>
        <p:txBody>
          <a:bodyPr/>
          <a:lstStyle/>
          <a:p>
            <a:pPr lvl="0"/>
            <a:r>
              <a:rPr lang="en-US" altLang="ko-KR" sz="1800" dirty="0"/>
              <a:t>A tutti </a:t>
            </a:r>
            <a:r>
              <a:rPr lang="en-US" altLang="ko-KR" sz="1800" dirty="0" err="1"/>
              <a:t>i</a:t>
            </a:r>
            <a:r>
              <a:rPr lang="en-US" altLang="ko-KR" sz="1800" dirty="0"/>
              <a:t> </a:t>
            </a:r>
            <a:r>
              <a:rPr lang="en-US" altLang="ko-KR" sz="1800" dirty="0" err="1"/>
              <a:t>lavoratori</a:t>
            </a:r>
            <a:r>
              <a:rPr lang="en-US" altLang="ko-KR" sz="1800" dirty="0"/>
              <a:t> dal </a:t>
            </a:r>
            <a:r>
              <a:rPr lang="en-US" altLang="ko-KR" sz="1800" b="1" dirty="0">
                <a:solidFill>
                  <a:schemeClr val="accent2"/>
                </a:solidFill>
              </a:rPr>
              <a:t>7 </a:t>
            </a:r>
            <a:r>
              <a:rPr lang="en-US" altLang="ko-KR" sz="1800" b="1" dirty="0" err="1">
                <a:solidFill>
                  <a:schemeClr val="accent2"/>
                </a:solidFill>
              </a:rPr>
              <a:t>marzo</a:t>
            </a:r>
            <a:r>
              <a:rPr lang="en-US" altLang="ko-KR" sz="1800" b="1" dirty="0">
                <a:solidFill>
                  <a:schemeClr val="accent2"/>
                </a:solidFill>
              </a:rPr>
              <a:t> 2015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2FC944C-7D92-4B73-BE61-45E3157A91CE}"/>
              </a:ext>
            </a:extLst>
          </p:cNvPr>
          <p:cNvSpPr txBox="1"/>
          <p:nvPr/>
        </p:nvSpPr>
        <p:spPr>
          <a:xfrm>
            <a:off x="6345499" y="1707654"/>
            <a:ext cx="283161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2AEB8"/>
              </a:buClr>
              <a:buFont typeface="Wingdings" panose="05000000000000000000" pitchFamily="2" charset="2"/>
              <a:buChar char="Ø"/>
            </a:pPr>
            <a:r>
              <a:rPr lang="it-IT" sz="1600" dirty="0"/>
              <a:t>Assunti con Contratto</a:t>
            </a:r>
          </a:p>
          <a:p>
            <a:pPr>
              <a:buClr>
                <a:srgbClr val="32AEB8"/>
              </a:buClr>
            </a:pPr>
            <a:r>
              <a:rPr lang="it-IT" sz="1600" dirty="0"/>
              <a:t>a Tempo Indeterminato </a:t>
            </a:r>
          </a:p>
          <a:p>
            <a:pPr marL="285750" indent="-285750">
              <a:buClr>
                <a:srgbClr val="32AEB8"/>
              </a:buClr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>
              <a:buClr>
                <a:srgbClr val="32AEB8"/>
              </a:buClr>
              <a:buFont typeface="Wingdings" panose="05000000000000000000" pitchFamily="2" charset="2"/>
              <a:buChar char="Ø"/>
            </a:pPr>
            <a:r>
              <a:rPr lang="it-IT" sz="1600" dirty="0"/>
              <a:t>Trasformati a Tempo </a:t>
            </a:r>
          </a:p>
          <a:p>
            <a:pPr>
              <a:buClr>
                <a:srgbClr val="32AEB8"/>
              </a:buClr>
            </a:pPr>
            <a:r>
              <a:rPr lang="it-IT" sz="1600" dirty="0"/>
              <a:t>Indeterminato dopo un </a:t>
            </a:r>
          </a:p>
          <a:p>
            <a:pPr>
              <a:buClr>
                <a:srgbClr val="32AEB8"/>
              </a:buClr>
            </a:pPr>
            <a:r>
              <a:rPr lang="it-IT" sz="1600" dirty="0"/>
              <a:t>Contratto a Termine o di</a:t>
            </a:r>
          </a:p>
          <a:p>
            <a:pPr>
              <a:buClr>
                <a:srgbClr val="32AEB8"/>
              </a:buClr>
            </a:pPr>
            <a:r>
              <a:rPr lang="it-IT" sz="1600" dirty="0"/>
              <a:t>Apprendistato </a:t>
            </a:r>
          </a:p>
          <a:p>
            <a:pPr marL="285750" indent="-285750">
              <a:buClr>
                <a:srgbClr val="32AEB8"/>
              </a:buClr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>
              <a:buClr>
                <a:srgbClr val="32AEB8"/>
              </a:buClr>
              <a:buFont typeface="Wingdings" panose="05000000000000000000" pitchFamily="2" charset="2"/>
              <a:buChar char="Ø"/>
            </a:pPr>
            <a:r>
              <a:rPr lang="it-IT" sz="1600" dirty="0"/>
              <a:t>Di aziende con più di </a:t>
            </a:r>
          </a:p>
          <a:p>
            <a:pPr>
              <a:buClr>
                <a:srgbClr val="32AEB8"/>
              </a:buClr>
            </a:pPr>
            <a:r>
              <a:rPr lang="it-IT" sz="1600" dirty="0"/>
              <a:t>15 dipendenti</a:t>
            </a:r>
          </a:p>
        </p:txBody>
      </p:sp>
      <p:pic>
        <p:nvPicPr>
          <p:cNvPr id="19" name="Segnaposto immagine 18">
            <a:extLst>
              <a:ext uri="{FF2B5EF4-FFF2-40B4-BE49-F238E27FC236}">
                <a16:creationId xmlns:a16="http://schemas.microsoft.com/office/drawing/2014/main" id="{111EB14A-BC82-4927-81E8-8D80165C58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273" r="3327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2" name="Segnaposto immagine 21">
            <a:extLst>
              <a:ext uri="{FF2B5EF4-FFF2-40B4-BE49-F238E27FC236}">
                <a16:creationId xmlns:a16="http://schemas.microsoft.com/office/drawing/2014/main" id="{D3975CD4-526A-4775-B307-587C7D1C40F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print"/>
          <a:srcRect l="11872" r="11872"/>
          <a:stretch>
            <a:fillRect/>
          </a:stretch>
        </p:blipFill>
        <p:spPr>
          <a:xfrm>
            <a:off x="3058639" y="1131590"/>
            <a:ext cx="3059832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81926"/>
              </p:ext>
            </p:extLst>
          </p:nvPr>
        </p:nvGraphicFramePr>
        <p:xfrm>
          <a:off x="683568" y="981931"/>
          <a:ext cx="2977240" cy="3179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080">
                <a:tc gridSpan="3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COSA CAMBIA?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Le conseguenze del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accent2"/>
                          </a:solidFill>
                        </a:rPr>
                        <a:t>licenziamento</a:t>
                      </a:r>
                      <a:r>
                        <a:rPr lang="it-IT" sz="1600" dirty="0"/>
                        <a:t> nel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caso in cui un giudice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decida che è illegittimo</a:t>
                      </a:r>
                      <a:endParaRPr lang="en-US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15401"/>
              </p:ext>
            </p:extLst>
          </p:nvPr>
        </p:nvGraphicFramePr>
        <p:xfrm>
          <a:off x="5483194" y="961671"/>
          <a:ext cx="2977241" cy="3199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COSA NON CAMBIA?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 motivi (economici,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disciplinari) per cui è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possibile il licenziamento</a:t>
                      </a:r>
                      <a:endParaRPr lang="en-US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4" name="Group 14">
            <a:extLst>
              <a:ext uri="{FF2B5EF4-FFF2-40B4-BE49-F238E27FC236}">
                <a16:creationId xmlns:a16="http://schemas.microsoft.com/office/drawing/2014/main" id="{D29629F3-A583-4242-A354-BB6A9494313B}"/>
              </a:ext>
            </a:extLst>
          </p:cNvPr>
          <p:cNvGrpSpPr/>
          <p:nvPr/>
        </p:nvGrpSpPr>
        <p:grpSpPr>
          <a:xfrm>
            <a:off x="4045817" y="723585"/>
            <a:ext cx="1052368" cy="3696329"/>
            <a:chOff x="4058860" y="987781"/>
            <a:chExt cx="1052368" cy="3696329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CAA4AA7-2BDB-4306-834B-FCF6AFCB2E22}"/>
                </a:ext>
              </a:extLst>
            </p:cNvPr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C22D71F7-E8C9-4D98-8FC4-D186A2497D92}"/>
                </a:ext>
              </a:extLst>
            </p:cNvPr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561B85FC-6CFF-47E9-9943-566DC0E7F2E3}"/>
                </a:ext>
              </a:extLst>
            </p:cNvPr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181D0D51-C4D3-4BEB-AD23-91E15C899BE3}"/>
                </a:ext>
              </a:extLst>
            </p:cNvPr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777517E2-F2D5-4781-973F-C9FDBAE3FE14}"/>
                </a:ext>
              </a:extLst>
            </p:cNvPr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Isosceles Triangle 10">
              <a:extLst>
                <a:ext uri="{FF2B5EF4-FFF2-40B4-BE49-F238E27FC236}">
                  <a16:creationId xmlns:a16="http://schemas.microsoft.com/office/drawing/2014/main" id="{FF4673F8-3AE7-4CEA-88DE-EE511AED7560}"/>
                </a:ext>
              </a:extLst>
            </p:cNvPr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Parallelogram 15">
              <a:extLst>
                <a:ext uri="{FF2B5EF4-FFF2-40B4-BE49-F238E27FC236}">
                  <a16:creationId xmlns:a16="http://schemas.microsoft.com/office/drawing/2014/main" id="{AC6A8E96-0E65-48D4-8527-D49531230BB4}"/>
                </a:ext>
              </a:extLst>
            </p:cNvPr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t="27119" b="15801"/>
          <a:stretch/>
        </p:blipFill>
        <p:spPr/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6D2C8B-3160-491D-A5C3-BD7B4A6E06A2}"/>
              </a:ext>
            </a:extLst>
          </p:cNvPr>
          <p:cNvSpPr txBox="1"/>
          <p:nvPr/>
        </p:nvSpPr>
        <p:spPr>
          <a:xfrm>
            <a:off x="323528" y="372387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Tirocinio formativo e di orientamento</a:t>
            </a:r>
          </a:p>
        </p:txBody>
      </p:sp>
    </p:spTree>
    <p:extLst>
      <p:ext uri="{BB962C8B-B14F-4D97-AF65-F5344CB8AC3E}">
        <p14:creationId xmlns:p14="http://schemas.microsoft.com/office/powerpoint/2010/main" val="5900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088725"/>
            <a:ext cx="399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cs typeface="Arial" pitchFamily="34" charset="0"/>
              </a:rPr>
              <a:t>È un </a:t>
            </a:r>
            <a:r>
              <a:rPr lang="en-US" altLang="ko-KR" sz="1400" i="1" dirty="0" err="1">
                <a:cs typeface="Arial" pitchFamily="34" charset="0"/>
              </a:rPr>
              <a:t>esperienza</a:t>
            </a:r>
            <a:r>
              <a:rPr lang="en-US" altLang="ko-KR" sz="1400" i="1" dirty="0">
                <a:cs typeface="Arial" pitchFamily="34" charset="0"/>
              </a:rPr>
              <a:t> </a:t>
            </a:r>
            <a:r>
              <a:rPr lang="en-US" altLang="ko-KR" sz="1400" i="1" dirty="0" err="1">
                <a:cs typeface="Arial" pitchFamily="34" charset="0"/>
              </a:rPr>
              <a:t>lavorativa</a:t>
            </a:r>
            <a:r>
              <a:rPr lang="en-US" altLang="ko-KR" sz="1400" i="1" dirty="0">
                <a:cs typeface="Arial" pitchFamily="34" charset="0"/>
              </a:rPr>
              <a:t> e </a:t>
            </a:r>
            <a:r>
              <a:rPr lang="en-US" altLang="ko-KR" sz="1400" i="1" dirty="0" err="1">
                <a:cs typeface="Arial" pitchFamily="34" charset="0"/>
              </a:rPr>
              <a:t>formativa</a:t>
            </a:r>
            <a:r>
              <a:rPr lang="en-US" altLang="ko-KR" sz="1400" i="1" dirty="0">
                <a:cs typeface="Arial" pitchFamily="34" charset="0"/>
              </a:rPr>
              <a:t> </a:t>
            </a:r>
            <a:r>
              <a:rPr lang="en-US" altLang="ko-KR" sz="1400" i="1" dirty="0" err="1">
                <a:cs typeface="Arial" pitchFamily="34" charset="0"/>
              </a:rPr>
              <a:t>temporanea</a:t>
            </a:r>
            <a:r>
              <a:rPr lang="en-US" altLang="ko-KR" sz="1400" i="1" dirty="0">
                <a:cs typeface="Arial" pitchFamily="34" charset="0"/>
              </a:rPr>
              <a:t> (</a:t>
            </a:r>
            <a:r>
              <a:rPr lang="en-US" altLang="ko-KR" sz="1400" i="1" dirty="0" err="1">
                <a:cs typeface="Arial" pitchFamily="34" charset="0"/>
              </a:rPr>
              <a:t>durata</a:t>
            </a:r>
            <a:r>
              <a:rPr lang="en-US" altLang="ko-KR" sz="1400" i="1" dirty="0">
                <a:cs typeface="Arial" pitchFamily="34" charset="0"/>
              </a:rPr>
              <a:t> minima di 2 </a:t>
            </a:r>
            <a:r>
              <a:rPr lang="en-US" altLang="ko-KR" sz="1400" i="1" dirty="0" err="1">
                <a:cs typeface="Arial" pitchFamily="34" charset="0"/>
              </a:rPr>
              <a:t>mesi</a:t>
            </a:r>
            <a:r>
              <a:rPr lang="en-US" altLang="ko-KR" sz="1400" i="1" dirty="0">
                <a:cs typeface="Arial" pitchFamily="34" charset="0"/>
              </a:rPr>
              <a:t> e </a:t>
            </a:r>
            <a:r>
              <a:rPr lang="en-US" altLang="ko-KR" sz="1400" i="1" dirty="0" err="1">
                <a:cs typeface="Arial" pitchFamily="34" charset="0"/>
              </a:rPr>
              <a:t>massima</a:t>
            </a:r>
            <a:r>
              <a:rPr lang="en-US" altLang="ko-KR" sz="1400" i="1" dirty="0">
                <a:cs typeface="Arial" pitchFamily="34" charset="0"/>
              </a:rPr>
              <a:t> di 6/12 </a:t>
            </a:r>
            <a:r>
              <a:rPr lang="en-US" altLang="ko-KR" sz="1400" i="1" dirty="0" err="1">
                <a:cs typeface="Arial" pitchFamily="34" charset="0"/>
              </a:rPr>
              <a:t>mesi</a:t>
            </a:r>
            <a:r>
              <a:rPr lang="en-US" altLang="ko-KR" sz="1400" i="1" dirty="0">
                <a:cs typeface="Arial" pitchFamily="34" charset="0"/>
              </a:rPr>
              <a:t>) </a:t>
            </a:r>
            <a:br>
              <a:rPr lang="en-US" altLang="ko-KR" sz="1400" i="1" dirty="0">
                <a:cs typeface="Arial" pitchFamily="34" charset="0"/>
              </a:rPr>
            </a:br>
            <a:r>
              <a:rPr lang="it-IT" sz="1400" i="1" dirty="0"/>
              <a:t>finalizzata </a:t>
            </a:r>
            <a:r>
              <a:rPr lang="it-IT" sz="1400" i="1" dirty="0" err="1"/>
              <a:t>allìinserimento</a:t>
            </a:r>
            <a:r>
              <a:rPr lang="it-IT" sz="1400" i="1" dirty="0"/>
              <a:t> delle persone in un    ambiente di lavoro, </a:t>
            </a:r>
            <a:br>
              <a:rPr lang="it-IT" sz="1400" i="1" dirty="0"/>
            </a:br>
            <a:r>
              <a:rPr lang="it-IT" sz="1400" i="1" dirty="0"/>
              <a:t>sperimentandone in modo concreto la realtà.</a:t>
            </a:r>
            <a:r>
              <a:rPr lang="en-US" altLang="ko-KR" sz="1400" i="1" dirty="0">
                <a:cs typeface="Arial" pitchFamily="34" charset="0"/>
              </a:rPr>
              <a:t> </a:t>
            </a:r>
            <a:br>
              <a:rPr lang="en-US" altLang="ko-KR" sz="1400" i="1" dirty="0">
                <a:cs typeface="Arial" pitchFamily="34" charset="0"/>
              </a:rPr>
            </a:br>
            <a:r>
              <a:rPr lang="en-US" altLang="ko-KR" sz="1400" i="1" dirty="0" err="1">
                <a:cs typeface="Arial" pitchFamily="34" charset="0"/>
              </a:rPr>
              <a:t>Questo</a:t>
            </a:r>
            <a:r>
              <a:rPr lang="en-US" altLang="ko-KR" sz="1400" i="1" dirty="0">
                <a:cs typeface="Arial" pitchFamily="34" charset="0"/>
              </a:rPr>
              <a:t> è </a:t>
            </a:r>
            <a:r>
              <a:rPr lang="en-US" altLang="ko-KR" sz="1400" i="1" dirty="0" err="1">
                <a:cs typeface="Arial" pitchFamily="34" charset="0"/>
              </a:rPr>
              <a:t>regolato</a:t>
            </a:r>
            <a:r>
              <a:rPr lang="en-US" altLang="ko-KR" sz="1400" i="1" dirty="0">
                <a:cs typeface="Arial" pitchFamily="34" charset="0"/>
              </a:rPr>
              <a:t> dal </a:t>
            </a:r>
            <a:r>
              <a:rPr lang="it-IT" sz="1400" i="1" dirty="0" err="1"/>
              <a:t>Dgr</a:t>
            </a:r>
            <a:r>
              <a:rPr lang="it-IT" sz="1400" i="1" dirty="0"/>
              <a:t>. n. 337 del 06 marzo 2012 e </a:t>
            </a:r>
            <a:r>
              <a:rPr lang="it-IT" sz="1400" i="1" dirty="0" err="1"/>
              <a:t>Dgr</a:t>
            </a:r>
            <a:r>
              <a:rPr lang="it-IT" sz="1400" i="1" dirty="0"/>
              <a:t> n. 1324 del 23.07.2013»</a:t>
            </a:r>
            <a:endParaRPr lang="en-US" altLang="ko-KR" sz="1400" i="1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3433" y="414106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3433" y="444735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D64DB74-B41F-4645-B85D-C942FF8F0B89}"/>
              </a:ext>
            </a:extLst>
          </p:cNvPr>
          <p:cNvSpPr txBox="1"/>
          <p:nvPr/>
        </p:nvSpPr>
        <p:spPr>
          <a:xfrm>
            <a:off x="5354544" y="1088725"/>
            <a:ext cx="31778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cs typeface="Arial" pitchFamily="34" charset="0"/>
              </a:rPr>
              <a:t>Non </a:t>
            </a:r>
            <a:r>
              <a:rPr lang="en-US" altLang="ko-KR" sz="1400" i="1" dirty="0" err="1">
                <a:cs typeface="Arial" pitchFamily="34" charset="0"/>
              </a:rPr>
              <a:t>costituisce</a:t>
            </a:r>
            <a:r>
              <a:rPr lang="en-US" altLang="ko-KR" sz="1400" i="1" dirty="0">
                <a:cs typeface="Arial" pitchFamily="34" charset="0"/>
              </a:rPr>
              <a:t>  </a:t>
            </a:r>
            <a:r>
              <a:rPr lang="en-US" altLang="ko-KR" sz="1400" i="1" dirty="0" err="1">
                <a:cs typeface="Arial" pitchFamily="34" charset="0"/>
              </a:rPr>
              <a:t>nè</a:t>
            </a:r>
            <a:r>
              <a:rPr lang="en-US" altLang="ko-KR" sz="1400" i="1" dirty="0">
                <a:cs typeface="Arial" pitchFamily="34" charset="0"/>
              </a:rPr>
              <a:t> un </a:t>
            </a:r>
            <a:r>
              <a:rPr lang="en-US" altLang="ko-KR" sz="1400" i="1" dirty="0" err="1">
                <a:cs typeface="Arial" pitchFamily="34" charset="0"/>
              </a:rPr>
              <a:t>rapporto</a:t>
            </a:r>
            <a:r>
              <a:rPr lang="en-US" altLang="ko-KR" sz="1400" i="1" dirty="0">
                <a:cs typeface="Arial" pitchFamily="34" charset="0"/>
              </a:rPr>
              <a:t> di </a:t>
            </a:r>
            <a:r>
              <a:rPr lang="en-US" altLang="ko-KR" sz="1400" i="1" dirty="0" err="1">
                <a:cs typeface="Arial" pitchFamily="34" charset="0"/>
              </a:rPr>
              <a:t>lavoro</a:t>
            </a:r>
            <a:r>
              <a:rPr lang="en-US" altLang="ko-KR" sz="1400" i="1" dirty="0">
                <a:cs typeface="Arial" pitchFamily="34" charset="0"/>
              </a:rPr>
              <a:t> </a:t>
            </a:r>
            <a:br>
              <a:rPr lang="en-US" altLang="ko-KR" sz="1400" i="1" dirty="0">
                <a:cs typeface="Arial" pitchFamily="34" charset="0"/>
              </a:rPr>
            </a:br>
            <a:r>
              <a:rPr lang="en-US" altLang="ko-KR" sz="1400" i="1" dirty="0">
                <a:cs typeface="Arial" pitchFamily="34" charset="0"/>
              </a:rPr>
              <a:t>né </a:t>
            </a:r>
            <a:r>
              <a:rPr lang="en-US" altLang="ko-KR" sz="1400" i="1" dirty="0" err="1">
                <a:cs typeface="Arial" pitchFamily="34" charset="0"/>
              </a:rPr>
              <a:t>il</a:t>
            </a:r>
            <a:r>
              <a:rPr lang="en-US" altLang="ko-KR" sz="1400" i="1" dirty="0">
                <a:cs typeface="Arial" pitchFamily="34" charset="0"/>
              </a:rPr>
              <a:t> </a:t>
            </a:r>
            <a:r>
              <a:rPr lang="en-US" altLang="ko-KR" sz="1400" i="1" dirty="0" err="1">
                <a:cs typeface="Arial" pitchFamily="34" charset="0"/>
              </a:rPr>
              <a:t>praticantato</a:t>
            </a:r>
            <a:r>
              <a:rPr lang="en-US" altLang="ko-KR" sz="1400" i="1" dirty="0">
                <a:cs typeface="Arial" pitchFamily="34" charset="0"/>
              </a:rPr>
              <a:t> (</a:t>
            </a:r>
            <a:r>
              <a:rPr lang="en-US" altLang="ko-KR" sz="1400" i="1" dirty="0" err="1">
                <a:cs typeface="Arial" pitchFamily="34" charset="0"/>
              </a:rPr>
              <a:t>tirocinio</a:t>
            </a:r>
            <a:r>
              <a:rPr lang="en-US" altLang="ko-KR" sz="1400" i="1" dirty="0">
                <a:cs typeface="Arial" pitchFamily="34" charset="0"/>
              </a:rPr>
              <a:t> </a:t>
            </a:r>
            <a:r>
              <a:rPr lang="en-US" altLang="ko-KR" sz="1400" i="1" dirty="0" err="1">
                <a:cs typeface="Arial" pitchFamily="34" charset="0"/>
              </a:rPr>
              <a:t>obbligatorio</a:t>
            </a:r>
            <a:r>
              <a:rPr lang="en-US" altLang="ko-KR" sz="1400" i="1" dirty="0">
                <a:cs typeface="Arial" pitchFamily="34" charset="0"/>
              </a:rPr>
              <a:t> </a:t>
            </a:r>
            <a:r>
              <a:rPr lang="en-US" altLang="ko-KR" sz="1400" i="1" dirty="0" err="1">
                <a:cs typeface="Arial" pitchFamily="34" charset="0"/>
              </a:rPr>
              <a:t>propedeutico</a:t>
            </a:r>
            <a:r>
              <a:rPr lang="en-US" altLang="ko-KR" sz="1400" i="1" dirty="0">
                <a:cs typeface="Arial" pitchFamily="34" charset="0"/>
              </a:rPr>
              <a:t> al </a:t>
            </a:r>
            <a:r>
              <a:rPr lang="en-US" altLang="ko-KR" sz="1400" i="1" dirty="0" err="1">
                <a:cs typeface="Arial" pitchFamily="34" charset="0"/>
              </a:rPr>
              <a:t>sostenimento</a:t>
            </a:r>
            <a:r>
              <a:rPr lang="en-US" altLang="ko-KR" sz="1400" i="1" dirty="0">
                <a:cs typeface="Arial" pitchFamily="34" charset="0"/>
              </a:rPr>
              <a:t> </a:t>
            </a:r>
            <a:r>
              <a:rPr lang="en-US" altLang="ko-KR" sz="1400" i="1" dirty="0" err="1">
                <a:cs typeface="Arial" pitchFamily="34" charset="0"/>
              </a:rPr>
              <a:t>dell’esame</a:t>
            </a:r>
            <a:r>
              <a:rPr lang="en-US" altLang="ko-KR" sz="1400" i="1" dirty="0">
                <a:cs typeface="Arial" pitchFamily="34" charset="0"/>
              </a:rPr>
              <a:t> di </a:t>
            </a:r>
            <a:r>
              <a:rPr lang="en-US" altLang="ko-KR" sz="1400" i="1" dirty="0" err="1">
                <a:cs typeface="Arial" pitchFamily="34" charset="0"/>
              </a:rPr>
              <a:t>stato</a:t>
            </a:r>
            <a:r>
              <a:rPr lang="en-US" altLang="ko-KR" sz="1400" i="1" dirty="0">
                <a:cs typeface="Arial" pitchFamily="34" charset="0"/>
              </a:rPr>
              <a:t>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37575" y="58073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32AEB8"/>
                </a:solidFill>
              </a:rPr>
              <a:t>COSA È?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539335" y="580735"/>
            <a:ext cx="2808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32AEB8"/>
                </a:solidFill>
              </a:rPr>
              <a:t>COSA NON È?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419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cs typeface="Arial" pitchFamily="34" charset="0"/>
              </a:rPr>
              <a:t>Tipologie</a:t>
            </a:r>
            <a:r>
              <a:rPr lang="en-US" sz="3200" dirty="0">
                <a:cs typeface="Arial" pitchFamily="34" charset="0"/>
              </a:rPr>
              <a:t> di </a:t>
            </a:r>
            <a:r>
              <a:rPr lang="en-US" sz="3200" dirty="0" err="1">
                <a:cs typeface="Arial" pitchFamily="34" charset="0"/>
              </a:rPr>
              <a:t>tirocinio</a:t>
            </a:r>
            <a:endParaRPr lang="en-US" sz="3200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127560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216370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3051804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4575" y="3939902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71216" y="1267471"/>
            <a:ext cx="4473192" cy="635001"/>
            <a:chOff x="3771216" y="1267471"/>
            <a:chExt cx="4473192" cy="635001"/>
          </a:xfrm>
        </p:grpSpPr>
        <p:sp>
          <p:nvSpPr>
            <p:cNvPr id="30" name="TextBox 29"/>
            <p:cNvSpPr txBox="1"/>
            <p:nvPr/>
          </p:nvSpPr>
          <p:spPr>
            <a:xfrm>
              <a:off x="3771216" y="1267471"/>
              <a:ext cx="43925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cs typeface="Arial" pitchFamily="34" charset="0"/>
                </a:rPr>
                <a:t>Tirocinio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estivo</a:t>
              </a:r>
              <a:r>
                <a:rPr lang="en-US" altLang="ko-KR" sz="1200" b="1" dirty="0">
                  <a:cs typeface="Arial" pitchFamily="34" charset="0"/>
                </a:rPr>
                <a:t> di </a:t>
              </a:r>
              <a:r>
                <a:rPr lang="en-US" altLang="ko-KR" sz="1200" b="1" dirty="0" err="1">
                  <a:cs typeface="Arial" pitchFamily="34" charset="0"/>
                </a:rPr>
                <a:t>orientamento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75856" y="2163705"/>
            <a:ext cx="5095302" cy="498499"/>
            <a:chOff x="3275856" y="1269400"/>
            <a:chExt cx="5095302" cy="498499"/>
          </a:xfrm>
        </p:grpSpPr>
        <p:sp>
          <p:nvSpPr>
            <p:cNvPr id="37" name="TextBox 36"/>
            <p:cNvSpPr txBox="1"/>
            <p:nvPr/>
          </p:nvSpPr>
          <p:spPr>
            <a:xfrm>
              <a:off x="3275856" y="1269400"/>
              <a:ext cx="43925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ko-KR" sz="1200" b="1" dirty="0" err="1">
                  <a:cs typeface="Arial" pitchFamily="34" charset="0"/>
                  <a:hlinkClick r:id="rId2" action="ppaction://hlinksldjump"/>
                </a:rPr>
                <a:t>Tirocinio</a:t>
              </a:r>
              <a:r>
                <a:rPr lang="en-US" altLang="ko-KR" sz="1200" b="1" dirty="0">
                  <a:cs typeface="Arial" pitchFamily="34" charset="0"/>
                  <a:hlinkClick r:id="rId2" action="ppaction://hlinksldjump"/>
                </a:rPr>
                <a:t> </a:t>
              </a:r>
              <a:r>
                <a:rPr lang="en-US" altLang="ko-KR" sz="1200" b="1" dirty="0" err="1">
                  <a:cs typeface="Arial" pitchFamily="34" charset="0"/>
                  <a:hlinkClick r:id="rId2" action="ppaction://hlinksldjump"/>
                </a:rPr>
                <a:t>formativo</a:t>
              </a:r>
              <a:r>
                <a:rPr lang="en-US" altLang="ko-KR" sz="1200" b="1" dirty="0">
                  <a:cs typeface="Arial" pitchFamily="34" charset="0"/>
                  <a:hlinkClick r:id="rId2" action="ppaction://hlinksldjump"/>
                </a:rPr>
                <a:t> e di </a:t>
              </a:r>
              <a:r>
                <a:rPr lang="en-US" altLang="ko-KR" sz="1200" b="1" dirty="0" err="1">
                  <a:cs typeface="Arial" pitchFamily="34" charset="0"/>
                  <a:hlinkClick r:id="rId2" action="ppaction://hlinksldjump"/>
                </a:rPr>
                <a:t>orientamento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63847" y="1490900"/>
              <a:ext cx="4807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75275" y="3050168"/>
            <a:ext cx="4635080" cy="518901"/>
            <a:chOff x="3609328" y="1242792"/>
            <a:chExt cx="4635080" cy="518901"/>
          </a:xfrm>
        </p:grpSpPr>
        <p:sp>
          <p:nvSpPr>
            <p:cNvPr id="40" name="TextBox 39"/>
            <p:cNvSpPr txBox="1"/>
            <p:nvPr/>
          </p:nvSpPr>
          <p:spPr>
            <a:xfrm>
              <a:off x="3609328" y="1242792"/>
              <a:ext cx="43925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200" b="1" dirty="0">
                  <a:cs typeface="Arial" pitchFamily="34" charset="0"/>
                </a:rPr>
                <a:t>Tirocinio di inserimento e reinserimento lavorativo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41324" y="1484694"/>
              <a:ext cx="4603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15381" y="3939903"/>
            <a:ext cx="4648404" cy="736306"/>
            <a:chOff x="3515381" y="1256988"/>
            <a:chExt cx="4648404" cy="736306"/>
          </a:xfrm>
        </p:grpSpPr>
        <p:sp>
          <p:nvSpPr>
            <p:cNvPr id="43" name="TextBox 42"/>
            <p:cNvSpPr txBox="1"/>
            <p:nvPr/>
          </p:nvSpPr>
          <p:spPr>
            <a:xfrm>
              <a:off x="3771218" y="1256988"/>
              <a:ext cx="43925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cs typeface="Arial" pitchFamily="34" charset="0"/>
                </a:rPr>
                <a:t>Tirocinio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curriculare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ed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extracurriculare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15381" y="1485463"/>
              <a:ext cx="46295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-</a:t>
              </a:r>
              <a:r>
                <a:rPr lang="en-US" altLang="ko-KR" sz="900" dirty="0" err="1">
                  <a:cs typeface="Arial" pitchFamily="34" charset="0"/>
                </a:rPr>
                <a:t>Disciplinati</a:t>
              </a:r>
              <a:r>
                <a:rPr lang="en-US" altLang="ko-KR" sz="900" dirty="0">
                  <a:cs typeface="Arial" pitchFamily="34" charset="0"/>
                </a:rPr>
                <a:t> e </a:t>
              </a:r>
              <a:r>
                <a:rPr lang="en-US" altLang="ko-KR" sz="900" dirty="0" err="1">
                  <a:cs typeface="Arial" pitchFamily="34" charset="0"/>
                </a:rPr>
                <a:t>previsti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nei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piani</a:t>
              </a:r>
              <a:r>
                <a:rPr lang="en-US" altLang="ko-KR" sz="900" dirty="0">
                  <a:cs typeface="Arial" pitchFamily="34" charset="0"/>
                </a:rPr>
                <a:t> di studio </a:t>
              </a:r>
              <a:r>
                <a:rPr lang="en-US" altLang="ko-KR" sz="900" dirty="0" err="1">
                  <a:cs typeface="Arial" pitchFamily="34" charset="0"/>
                </a:rPr>
                <a:t>delle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Università</a:t>
              </a:r>
              <a:r>
                <a:rPr lang="en-US" altLang="ko-KR" sz="900" dirty="0">
                  <a:cs typeface="Arial" pitchFamily="34" charset="0"/>
                </a:rPr>
                <a:t>/</a:t>
              </a:r>
              <a:r>
                <a:rPr lang="en-US" altLang="ko-KR" sz="900" dirty="0" err="1">
                  <a:cs typeface="Arial" pitchFamily="34" charset="0"/>
                </a:rPr>
                <a:t>enti</a:t>
              </a:r>
              <a:r>
                <a:rPr lang="en-US" altLang="ko-KR" sz="900" dirty="0">
                  <a:cs typeface="Arial" pitchFamily="34" charset="0"/>
                </a:rPr>
                <a:t>/</a:t>
              </a:r>
              <a:r>
                <a:rPr lang="en-US" altLang="ko-KR" sz="900" dirty="0" err="1">
                  <a:cs typeface="Arial" pitchFamily="34" charset="0"/>
                </a:rPr>
                <a:t>istituti</a:t>
              </a:r>
              <a:r>
                <a:rPr lang="en-US" altLang="ko-KR" sz="900" dirty="0">
                  <a:cs typeface="Arial" pitchFamily="34" charset="0"/>
                </a:rPr>
                <a:t> di </a:t>
              </a:r>
              <a:r>
                <a:rPr lang="en-US" altLang="ko-KR" sz="900" dirty="0" err="1">
                  <a:cs typeface="Arial" pitchFamily="34" charset="0"/>
                </a:rPr>
                <a:t>formazione</a:t>
              </a:r>
              <a:r>
                <a:rPr lang="en-US" altLang="ko-KR" sz="900" dirty="0">
                  <a:cs typeface="Arial" pitchFamily="34" charset="0"/>
                </a:rPr>
                <a:t>;</a:t>
              </a:r>
              <a:br>
                <a:rPr lang="en-US" altLang="ko-KR" sz="900" dirty="0">
                  <a:cs typeface="Arial" pitchFamily="34" charset="0"/>
                </a:rPr>
              </a:br>
              <a:r>
                <a:rPr lang="en-US" altLang="ko-KR" sz="900" dirty="0">
                  <a:cs typeface="Arial" pitchFamily="34" charset="0"/>
                </a:rPr>
                <a:t>-</a:t>
              </a:r>
              <a:r>
                <a:rPr lang="en-US" altLang="ko-KR" sz="900" dirty="0" err="1">
                  <a:cs typeface="Arial" pitchFamily="34" charset="0"/>
                </a:rPr>
                <a:t>Diciplinati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dalle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singole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regioni</a:t>
              </a:r>
              <a:r>
                <a:rPr lang="en-US" altLang="ko-KR" sz="900" dirty="0">
                  <a:cs typeface="Arial" pitchFamily="34" charset="0"/>
                </a:rPr>
                <a:t> e province </a:t>
              </a:r>
              <a:r>
                <a:rPr lang="en-US" altLang="ko-KR" sz="900" dirty="0" err="1">
                  <a:cs typeface="Arial" pitchFamily="34" charset="0"/>
                </a:rPr>
                <a:t>autonome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finalizzati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all’inserimento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lavorativo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dei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giovani</a:t>
              </a:r>
              <a:r>
                <a:rPr lang="en-US" altLang="ko-KR" sz="900" dirty="0">
                  <a:cs typeface="Arial" pitchFamily="34" charset="0"/>
                </a:rPr>
                <a:t>/</a:t>
              </a:r>
              <a:r>
                <a:rPr lang="en-US" altLang="ko-KR" sz="900" dirty="0" err="1">
                  <a:cs typeface="Arial" pitchFamily="34" charset="0"/>
                </a:rPr>
                <a:t>disabili</a:t>
              </a:r>
              <a:r>
                <a:rPr lang="en-US" altLang="ko-KR" sz="900" dirty="0">
                  <a:cs typeface="Arial" pitchFamily="34" charset="0"/>
                </a:rPr>
                <a:t>/</a:t>
              </a:r>
              <a:r>
                <a:rPr lang="en-US" altLang="ko-KR" sz="900" dirty="0" err="1">
                  <a:cs typeface="Arial" pitchFamily="34" charset="0"/>
                </a:rPr>
                <a:t>disoccupati</a:t>
              </a:r>
              <a:r>
                <a:rPr lang="en-US" altLang="ko-KR" sz="900" dirty="0">
                  <a:cs typeface="Arial" pitchFamily="34" charset="0"/>
                </a:rPr>
                <a:t>/</a:t>
              </a:r>
              <a:r>
                <a:rPr lang="en-US" altLang="ko-KR" sz="900" dirty="0" err="1">
                  <a:cs typeface="Arial" pitchFamily="34" charset="0"/>
                </a:rPr>
                <a:t>altre</a:t>
              </a:r>
              <a:r>
                <a:rPr lang="en-US" altLang="ko-KR" sz="900" dirty="0">
                  <a:cs typeface="Arial" pitchFamily="34" charset="0"/>
                </a:rPr>
                <a:t> </a:t>
              </a:r>
              <a:r>
                <a:rPr lang="en-US" altLang="ko-KR" sz="900" dirty="0" err="1">
                  <a:cs typeface="Arial" pitchFamily="34" charset="0"/>
                </a:rPr>
                <a:t>categorie</a:t>
              </a:r>
              <a:r>
                <a:rPr lang="en-US" altLang="ko-KR" sz="900" dirty="0">
                  <a:cs typeface="Arial" pitchFamily="34" charset="0"/>
                </a:rPr>
                <a:t>. 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3513771" y="1510056"/>
            <a:ext cx="48965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Viene promosso dagli Istituti di Istruzione e Formazione Professionale presso i loro allievi </a:t>
            </a:r>
            <a:br>
              <a:rPr lang="it-IT" sz="900" dirty="0"/>
            </a:br>
            <a:r>
              <a:rPr lang="it-IT" sz="900" dirty="0"/>
              <a:t>durante le vacanze estive. Lo scopo è orientare e formare lo studente attraverso </a:t>
            </a:r>
            <a:br>
              <a:rPr lang="it-IT" sz="900" dirty="0"/>
            </a:br>
            <a:r>
              <a:rPr lang="it-IT" sz="900" dirty="0"/>
              <a:t>l'addestramento pratico sul luogo di lavoro, in coerenza con il percorso formativo</a:t>
            </a:r>
            <a:r>
              <a:rPr lang="it-IT" sz="800" dirty="0"/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3515369" y="2385205"/>
            <a:ext cx="49042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Sono i tirocini avviati entro 12 mesi dal conseguimento di un titolo di studio o di formazione </a:t>
            </a:r>
            <a:br>
              <a:rPr lang="it-IT" sz="900" dirty="0"/>
            </a:br>
            <a:r>
              <a:rPr lang="it-IT" sz="900" dirty="0"/>
              <a:t>professionale. Sono finalizzati ad agevolare le scelte professionali e l’</a:t>
            </a:r>
            <a:r>
              <a:rPr lang="it-IT" sz="900" dirty="0" err="1"/>
              <a:t>occupabilità</a:t>
            </a:r>
            <a:r>
              <a:rPr lang="it-IT" sz="900" dirty="0"/>
              <a:t> nella fase di transizione dalla scuola al lavoro.</a:t>
            </a:r>
          </a:p>
        </p:txBody>
      </p:sp>
      <p:sp>
        <p:nvSpPr>
          <p:cNvPr id="9" name="Rettangolo 8"/>
          <p:cNvSpPr/>
          <p:nvPr/>
        </p:nvSpPr>
        <p:spPr>
          <a:xfrm>
            <a:off x="3515381" y="3268259"/>
            <a:ext cx="4855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Sono i tirocini finalizzati ad agevolare l’inserimento o il reinserimento nel mercato del lavoro di lavoratori disoccupati, inoccupati e/o appartenenti a specifiche categorie di soggetti.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514</Words>
  <Application>Microsoft Office PowerPoint</Application>
  <PresentationFormat>Presentazione su schermo (16:9)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 Unicode MS</vt:lpstr>
      <vt:lpstr>맑은 고딕</vt:lpstr>
      <vt:lpstr>Arial</vt:lpstr>
      <vt:lpstr>Wingdings</vt:lpstr>
      <vt:lpstr>Cover and End Slide Master</vt:lpstr>
      <vt:lpstr>Contents Slide Master</vt:lpstr>
      <vt:lpstr>Section Break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utentelab</cp:lastModifiedBy>
  <cp:revision>94</cp:revision>
  <dcterms:created xsi:type="dcterms:W3CDTF">2016-12-05T23:26:54Z</dcterms:created>
  <dcterms:modified xsi:type="dcterms:W3CDTF">2022-05-17T09:08:16Z</dcterms:modified>
</cp:coreProperties>
</file>