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410713C-83CE-4438-8FDF-C511530CC1A0}">
          <p14:sldIdLst>
            <p14:sldId id="256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9720AF-D885-4870-AB5E-CCA65D0ED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F23FAF9-6F9B-4434-A18C-61678B073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46EA9B-0798-4149-A4DC-4135DF81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7077-E793-465A-AEBA-B8C3BB4A02B1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E2F36A-E49B-42E8-B073-42C3A97B7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7A2E9A-0791-4F94-93C7-369412F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B00-93FC-4CFD-832B-CE02758B9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81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2138D6-1694-4010-AAE5-138CBB77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17E3A15-F9C3-47B3-8E34-E83694C7A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033908-820A-44DE-B3D0-B0EF424C7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7077-E793-465A-AEBA-B8C3BB4A02B1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2192AB-EB35-489F-AF3F-9881BD3A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F164A1-A2B9-495A-994D-B0885DE6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B00-93FC-4CFD-832B-CE02758B9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04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1A0E95-EE4E-4F96-A425-638BF43070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A2A3CD3-C477-4F35-A9D1-8A24034AD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6111C4-0B9D-4B6B-8C25-1090762C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7077-E793-465A-AEBA-B8C3BB4A02B1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79C85E-AE12-445F-84C5-9DFF087B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0CEC35-92B6-4A9C-A1E0-E2BEA790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B00-93FC-4CFD-832B-CE02758B9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89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9A5B71-E19C-4971-9FC2-CBF29CFE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49D943-751E-47AC-9580-B9400DB7D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438575-9D0A-46F6-9BAD-10D46FAE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7077-E793-465A-AEBA-B8C3BB4A02B1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7D6275-CC17-4560-88D2-EBE8D009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F12877-8DA8-4F55-ADEC-B70722981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B00-93FC-4CFD-832B-CE02758B9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38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41DB90-D3B3-4616-9FAE-33E2FA93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0565FE-909C-47D3-8BD1-C5E900676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5280CA-34A0-4979-B1A0-D6D83B1B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7077-E793-465A-AEBA-B8C3BB4A02B1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ADB835-E105-4F26-9901-2E1F97480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CA3B40-5AA5-48AC-9048-A70E28F02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B00-93FC-4CFD-832B-CE02758B9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10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E6EEAA-6C2F-4E74-940B-9D1D9454E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917CCD-0BFC-4342-8FE7-CCC0541D1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D29773-A284-42DC-BAAA-5DBC554A4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A9F29C-32D4-439E-B3AA-C97D8C8C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7077-E793-465A-AEBA-B8C3BB4A02B1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BDFA9C-6947-4789-9C0E-141291CF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8E74839-2F74-4C74-B964-AA81B7C9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B00-93FC-4CFD-832B-CE02758B9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23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978F89-AE72-4D41-8DD8-ED3148CD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75572A-D804-40F8-8548-AC0D818A2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001E41-5D1E-48C0-BEEA-067A8E59C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CD75B49-07D4-41F8-9ADF-2AC1C8B9F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9DEBE8A-812C-40F7-B53C-A0CDD956F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B470BC4-37FF-43DA-BF1F-1540C0F36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7077-E793-465A-AEBA-B8C3BB4A02B1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F33BBA8-E0A8-4F6D-AECC-1D86B329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5126443-E172-4807-B432-B54B02E3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B00-93FC-4CFD-832B-CE02758B9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52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921397-B648-4F5E-A2AE-B912619B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65D24A4-F0A9-47A9-90A4-E115675EF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7077-E793-465A-AEBA-B8C3BB4A02B1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2FA2CB-CFE5-45AC-A584-94133BC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3B3007-5504-4BA9-93B3-01BD0348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B00-93FC-4CFD-832B-CE02758B9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17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BEA94BD-9977-401E-B479-A719BF40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7077-E793-465A-AEBA-B8C3BB4A02B1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4B88C9-DDCF-40A8-AC74-6D28845C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8A8314-BE9E-42CB-953F-D0A7C6DD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B00-93FC-4CFD-832B-CE02758B9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E3F913-336F-4DEB-8B4C-DEF9F08E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7A0FBD-FF21-43C6-A345-D4D4B418B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8980B5-4D28-4564-A236-A0868B932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191971-A4CC-433A-A92B-74FB81C46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7077-E793-465A-AEBA-B8C3BB4A02B1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BB48BC-C205-4853-8E59-F5B6A359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5019DD-516A-4A9E-BA5E-6B927AD2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B00-93FC-4CFD-832B-CE02758B9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85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EEDD96-FF54-44DC-8CAF-94D4A266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7B9ACE4-2C9A-4E69-8A15-C9F44A330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333605-B269-4A72-AF2E-D0444772C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77D8BC-4CF4-438D-82AB-CE1818D53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7077-E793-465A-AEBA-B8C3BB4A02B1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27AD30-7287-43AC-97DE-22857494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6FBA67-8893-4D28-BBBC-55D3E903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B00-93FC-4CFD-832B-CE02758B9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05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49E4A12-176F-4957-A145-58E6CC99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3BA8A4-5A1E-4AD9-BE53-5482349CF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F03787-E298-4779-A96E-AA882FD81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A7077-E793-465A-AEBA-B8C3BB4A02B1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A4EE62-365C-4ACE-A351-D2B924488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50E40F-A306-4F38-8FA3-B01F7301A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9B00-93FC-4CFD-832B-CE02758B9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49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notizianews.it/lavoro/contratto-somministrazione-lavoro/" TargetMode="External"/><Relationship Id="rId2" Type="http://schemas.openxmlformats.org/officeDocument/2006/relationships/hyperlink" Target="https://www.pensionielavoro.it/site/home/wikilavoro/il-lavoro-subordinato/contratto-di-somministrazion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liclavoroveneto.it/le-tipologie-di-lavoro-dipendente-il-contratto-di-somministrazione-lavo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5BC41D8-30FE-4B99-AAB3-6F592372A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70227"/>
            <a:ext cx="9144000" cy="1193138"/>
          </a:xfrm>
        </p:spPr>
        <p:txBody>
          <a:bodyPr>
            <a:normAutofit/>
          </a:bodyPr>
          <a:lstStyle/>
          <a:p>
            <a:r>
              <a:rPr lang="it-IT" sz="3700" b="1">
                <a:latin typeface="Arial Nova" panose="020B0504020202020204" pitchFamily="34" charset="0"/>
              </a:rPr>
              <a:t>CONTRATTO DI SOMMINISTRAZIONE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4D8C97-0F1F-403D-B524-C4A57E9A3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r>
              <a:rPr lang="it-IT"/>
              <a:t>ALESSANDRO PUGLIELLI</a:t>
            </a:r>
          </a:p>
        </p:txBody>
      </p:sp>
      <p:pic>
        <p:nvPicPr>
          <p:cNvPr id="4" name="Immagine 3" descr="Immagine che contiene testo, documento, penna&#10;&#10;Descrizione generata automaticamente">
            <a:extLst>
              <a:ext uri="{FF2B5EF4-FFF2-40B4-BE49-F238E27FC236}">
                <a16:creationId xmlns:a16="http://schemas.microsoft.com/office/drawing/2014/main" id="{49C0996B-7413-4CA3-A53B-D56A13D47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5" r="2" b="16584"/>
          <a:stretch/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487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465DF9C-C95A-48DA-BC4C-B012BED9B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40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260A09-9FD6-46D9-8A0F-917935B441AA}"/>
              </a:ext>
            </a:extLst>
          </p:cNvPr>
          <p:cNvSpPr txBox="1"/>
          <p:nvPr/>
        </p:nvSpPr>
        <p:spPr>
          <a:xfrm>
            <a:off x="838200" y="1066800"/>
            <a:ext cx="3822189" cy="5110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b="0" i="0" dirty="0">
                <a:effectLst/>
              </a:rPr>
              <a:t>Il </a:t>
            </a:r>
            <a:r>
              <a:rPr lang="en-US" sz="2300" b="0" i="0" dirty="0" err="1">
                <a:effectLst/>
              </a:rPr>
              <a:t>contratto</a:t>
            </a:r>
            <a:r>
              <a:rPr lang="en-US" sz="2300" b="0" i="0" dirty="0">
                <a:effectLst/>
              </a:rPr>
              <a:t> di </a:t>
            </a:r>
            <a:r>
              <a:rPr lang="en-US" sz="2300" b="0" i="0" dirty="0" err="1">
                <a:effectLst/>
              </a:rPr>
              <a:t>somministrazione</a:t>
            </a:r>
            <a:r>
              <a:rPr lang="en-US" sz="2300" b="0" i="0" dirty="0">
                <a:effectLst/>
              </a:rPr>
              <a:t> di </a:t>
            </a:r>
            <a:r>
              <a:rPr lang="en-US" sz="2300" b="0" i="0" dirty="0" err="1">
                <a:effectLst/>
              </a:rPr>
              <a:t>lavoro</a:t>
            </a:r>
            <a:r>
              <a:rPr lang="en-US" sz="2300" b="0" i="0" dirty="0">
                <a:effectLst/>
              </a:rPr>
              <a:t> è una </a:t>
            </a:r>
            <a:r>
              <a:rPr lang="en-US" sz="2300" b="0" i="0" dirty="0" err="1">
                <a:effectLst/>
              </a:rPr>
              <a:t>particolare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dirty="0" err="1">
                <a:effectLst/>
              </a:rPr>
              <a:t>tipologia</a:t>
            </a:r>
            <a:r>
              <a:rPr lang="en-US" sz="2300" b="0" i="0" dirty="0">
                <a:effectLst/>
              </a:rPr>
              <a:t> di </a:t>
            </a:r>
            <a:r>
              <a:rPr lang="en-US" sz="2300" b="0" i="0" dirty="0" err="1">
                <a:effectLst/>
              </a:rPr>
              <a:t>contratto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dirty="0" err="1">
                <a:effectLst/>
              </a:rPr>
              <a:t>lavorativo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dirty="0" err="1">
                <a:effectLst/>
              </a:rPr>
              <a:t>che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dirty="0" err="1">
                <a:effectLst/>
              </a:rPr>
              <a:t>si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dirty="0" err="1">
                <a:effectLst/>
              </a:rPr>
              <a:t>caratterizza</a:t>
            </a:r>
            <a:r>
              <a:rPr lang="en-US" sz="2300" b="0" i="0" dirty="0">
                <a:effectLst/>
              </a:rPr>
              <a:t> per il </a:t>
            </a:r>
            <a:r>
              <a:rPr lang="en-US" sz="2300" b="0" i="0" dirty="0" err="1">
                <a:effectLst/>
              </a:rPr>
              <a:t>coinvolgimento</a:t>
            </a:r>
            <a:r>
              <a:rPr lang="en-US" sz="2300" b="0" i="0" dirty="0">
                <a:effectLst/>
              </a:rPr>
              <a:t> di </a:t>
            </a:r>
            <a:r>
              <a:rPr lang="en-US" sz="2300" i="0" dirty="0" err="1">
                <a:effectLst/>
              </a:rPr>
              <a:t>tre</a:t>
            </a:r>
            <a:r>
              <a:rPr lang="en-US" sz="2300" i="0" dirty="0">
                <a:effectLst/>
              </a:rPr>
              <a:t> </a:t>
            </a:r>
            <a:r>
              <a:rPr lang="en-US" sz="2300" i="0" dirty="0" err="1">
                <a:effectLst/>
              </a:rPr>
              <a:t>soggetti</a:t>
            </a:r>
            <a:r>
              <a:rPr lang="en-US" sz="2300" b="0" i="0" dirty="0">
                <a:effectLst/>
              </a:rPr>
              <a:t>:</a:t>
            </a:r>
            <a:br>
              <a:rPr lang="en-US" sz="2300" b="0" i="0" dirty="0">
                <a:effectLst/>
              </a:rPr>
            </a:br>
            <a:endParaRPr lang="en-US" sz="2300" b="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 i="0" dirty="0" err="1">
                <a:effectLst/>
              </a:rPr>
              <a:t>Somministratore</a:t>
            </a:r>
            <a:r>
              <a:rPr lang="en-US" sz="2300" b="0" i="0" dirty="0">
                <a:effectLst/>
              </a:rPr>
              <a:t> (</a:t>
            </a:r>
            <a:r>
              <a:rPr lang="en-US" sz="2300" i="0" dirty="0" err="1">
                <a:effectLst/>
              </a:rPr>
              <a:t>un'agenzia</a:t>
            </a:r>
            <a:r>
              <a:rPr lang="en-US" sz="2300" i="0" dirty="0">
                <a:effectLst/>
              </a:rPr>
              <a:t> per il </a:t>
            </a:r>
            <a:r>
              <a:rPr lang="en-US" sz="2300" i="0" dirty="0" err="1">
                <a:effectLst/>
              </a:rPr>
              <a:t>lavoro</a:t>
            </a:r>
            <a:r>
              <a:rPr lang="en-US" sz="2300" i="0" dirty="0">
                <a:effectLst/>
              </a:rPr>
              <a:t>);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 i="0" dirty="0" err="1">
                <a:effectLst/>
              </a:rPr>
              <a:t>Utilizzatore</a:t>
            </a:r>
            <a:r>
              <a:rPr lang="en-US" sz="2300" b="1" i="0" dirty="0">
                <a:effectLst/>
              </a:rPr>
              <a:t> </a:t>
            </a:r>
            <a:r>
              <a:rPr lang="en-US" sz="2300" b="0" i="0" dirty="0">
                <a:effectLst/>
              </a:rPr>
              <a:t>(</a:t>
            </a:r>
            <a:r>
              <a:rPr lang="en-US" sz="2300" i="0" dirty="0" err="1">
                <a:effectLst/>
              </a:rPr>
              <a:t>un'impresa</a:t>
            </a:r>
            <a:r>
              <a:rPr lang="en-US" sz="2300" b="0" i="0" dirty="0">
                <a:effectLst/>
              </a:rPr>
              <a:t>, un </a:t>
            </a:r>
            <a:r>
              <a:rPr lang="en-US" sz="2300" b="0" i="0" dirty="0" err="1">
                <a:effectLst/>
              </a:rPr>
              <a:t>professionista</a:t>
            </a:r>
            <a:r>
              <a:rPr lang="en-US" sz="2300" b="0" i="0" dirty="0">
                <a:effectLst/>
              </a:rPr>
              <a:t> o</a:t>
            </a:r>
            <a:r>
              <a:rPr lang="en-US" sz="2300" dirty="0"/>
              <a:t> </a:t>
            </a:r>
            <a:r>
              <a:rPr lang="en-US" sz="2300" b="0" i="0" dirty="0">
                <a:effectLst/>
              </a:rPr>
              <a:t>un </a:t>
            </a:r>
            <a:r>
              <a:rPr lang="en-US" sz="2300" b="0" i="0" dirty="0" err="1">
                <a:effectLst/>
              </a:rPr>
              <a:t>privato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dirty="0" err="1">
                <a:effectLst/>
              </a:rPr>
              <a:t>cittadino</a:t>
            </a:r>
            <a:r>
              <a:rPr lang="en-US" sz="2300" b="0" i="0" dirty="0">
                <a:effectLst/>
              </a:rPr>
              <a:t>);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 i="0" dirty="0" err="1">
                <a:effectLst/>
              </a:rPr>
              <a:t>Somministrato</a:t>
            </a:r>
            <a:r>
              <a:rPr lang="en-US" sz="2300" b="0" i="0" dirty="0">
                <a:effectLst/>
              </a:rPr>
              <a:t> (</a:t>
            </a:r>
            <a:r>
              <a:rPr lang="en-US" sz="2300" i="0" dirty="0">
                <a:effectLst/>
              </a:rPr>
              <a:t>il </a:t>
            </a:r>
            <a:r>
              <a:rPr lang="en-US" sz="2300" i="0" dirty="0" err="1">
                <a:effectLst/>
              </a:rPr>
              <a:t>lavoratore</a:t>
            </a:r>
            <a:r>
              <a:rPr lang="en-US" sz="2300" b="0" i="0" dirty="0">
                <a:effectLst/>
              </a:rPr>
              <a:t>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b="0" i="0" dirty="0">
                <a:effectLst/>
              </a:rPr>
              <a:t>Il </a:t>
            </a:r>
            <a:r>
              <a:rPr lang="en-US" sz="2300" b="0" i="0" dirty="0" err="1">
                <a:effectLst/>
              </a:rPr>
              <a:t>lavoratore</a:t>
            </a:r>
            <a:r>
              <a:rPr lang="en-US" sz="2300" b="0" i="0" dirty="0">
                <a:effectLst/>
              </a:rPr>
              <a:t> è </a:t>
            </a:r>
            <a:r>
              <a:rPr lang="en-US" sz="2300" b="0" i="0" dirty="0" err="1">
                <a:effectLst/>
              </a:rPr>
              <a:t>assunto</a:t>
            </a:r>
            <a:r>
              <a:rPr lang="en-US" sz="2300" b="0" i="0" dirty="0">
                <a:effectLst/>
              </a:rPr>
              <a:t> e </a:t>
            </a:r>
            <a:r>
              <a:rPr lang="en-US" sz="2300" b="0" i="0" dirty="0" err="1">
                <a:effectLst/>
              </a:rPr>
              <a:t>retribuito</a:t>
            </a:r>
            <a:r>
              <a:rPr lang="en-US" sz="2300" b="0" i="0" dirty="0">
                <a:effectLst/>
              </a:rPr>
              <a:t> dal </a:t>
            </a:r>
            <a:r>
              <a:rPr lang="en-US" sz="2300" b="0" i="0" dirty="0" err="1">
                <a:effectLst/>
              </a:rPr>
              <a:t>somministratore</a:t>
            </a:r>
            <a:r>
              <a:rPr lang="en-US" sz="2300" b="0" i="0" dirty="0">
                <a:effectLst/>
              </a:rPr>
              <a:t>, ma </a:t>
            </a:r>
            <a:r>
              <a:rPr lang="en-US" sz="2300" b="0" i="0" dirty="0" err="1">
                <a:effectLst/>
              </a:rPr>
              <a:t>svolge</a:t>
            </a:r>
            <a:r>
              <a:rPr lang="en-US" sz="2300" b="0" i="0" dirty="0">
                <a:effectLst/>
              </a:rPr>
              <a:t> la propria </a:t>
            </a:r>
            <a:r>
              <a:rPr lang="en-US" sz="2300" b="0" i="0" dirty="0" err="1">
                <a:effectLst/>
              </a:rPr>
              <a:t>attività</a:t>
            </a:r>
            <a:r>
              <a:rPr lang="en-US" sz="2300" b="0" i="0" dirty="0">
                <a:effectLst/>
              </a:rPr>
              <a:t> (</a:t>
            </a:r>
            <a:r>
              <a:rPr lang="en-US" sz="2300" b="0" i="0" dirty="0" err="1">
                <a:effectLst/>
              </a:rPr>
              <a:t>chiamata</a:t>
            </a:r>
            <a:r>
              <a:rPr lang="en-US" sz="2300" b="0" i="0" dirty="0">
                <a:effectLst/>
              </a:rPr>
              <a:t> </a:t>
            </a:r>
            <a:r>
              <a:rPr lang="en-US" sz="2300" b="1" i="0" dirty="0" err="1">
                <a:effectLst/>
              </a:rPr>
              <a:t>missione</a:t>
            </a:r>
            <a:r>
              <a:rPr lang="en-US" sz="2300" b="0" i="0" dirty="0">
                <a:effectLst/>
              </a:rPr>
              <a:t>) </a:t>
            </a:r>
            <a:r>
              <a:rPr lang="en-US" sz="2300" b="0" i="0" dirty="0" err="1">
                <a:effectLst/>
              </a:rPr>
              <a:t>presso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dirty="0" err="1">
                <a:effectLst/>
              </a:rPr>
              <a:t>l'utilizzatore</a:t>
            </a:r>
            <a:r>
              <a:rPr lang="en-US" sz="2300" b="0" i="0" dirty="0">
                <a:effectLst/>
              </a:rPr>
              <a:t>.              </a:t>
            </a:r>
            <a:br>
              <a:rPr lang="en-US" sz="2300" b="0" i="0" dirty="0">
                <a:effectLst/>
              </a:rPr>
            </a:br>
            <a:r>
              <a:rPr lang="en-US" sz="2300" b="0" i="0" dirty="0">
                <a:effectLst/>
              </a:rPr>
              <a:t>Il </a:t>
            </a:r>
            <a:r>
              <a:rPr lang="en-US" sz="2300" b="0" i="0" dirty="0" err="1">
                <a:effectLst/>
              </a:rPr>
              <a:t>fatto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dirty="0" err="1">
                <a:effectLst/>
              </a:rPr>
              <a:t>che</a:t>
            </a:r>
            <a:r>
              <a:rPr lang="en-US" sz="2300" b="0" i="0" dirty="0">
                <a:effectLst/>
              </a:rPr>
              <a:t> il </a:t>
            </a:r>
            <a:r>
              <a:rPr lang="en-US" sz="2300" b="0" i="0" dirty="0" err="1">
                <a:effectLst/>
              </a:rPr>
              <a:t>lavoratore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dirty="0" err="1">
                <a:effectLst/>
              </a:rPr>
              <a:t>venga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dirty="0" err="1">
                <a:effectLst/>
              </a:rPr>
              <a:t>assunto</a:t>
            </a:r>
            <a:r>
              <a:rPr lang="en-US" sz="2300" b="0" i="0" dirty="0">
                <a:effectLst/>
              </a:rPr>
              <a:t> da un </a:t>
            </a:r>
            <a:r>
              <a:rPr lang="en-US" sz="2300" b="0" i="0" dirty="0" err="1">
                <a:effectLst/>
              </a:rPr>
              <a:t>soggetto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dirty="0" err="1">
                <a:effectLst/>
              </a:rPr>
              <a:t>diverso</a:t>
            </a:r>
            <a:r>
              <a:rPr lang="en-US" sz="2300" b="0" i="0" dirty="0">
                <a:effectLst/>
              </a:rPr>
              <a:t> da </a:t>
            </a:r>
            <a:r>
              <a:rPr lang="en-US" sz="2300" b="0" i="0" dirty="0" err="1">
                <a:effectLst/>
              </a:rPr>
              <a:t>quello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dirty="0" err="1">
                <a:effectLst/>
              </a:rPr>
              <a:t>che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dirty="0" err="1">
                <a:effectLst/>
              </a:rPr>
              <a:t>effettivamente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dirty="0" err="1">
                <a:effectLst/>
              </a:rPr>
              <a:t>utilizzerà</a:t>
            </a:r>
            <a:r>
              <a:rPr lang="en-US" sz="2300" b="0" i="0" dirty="0">
                <a:effectLst/>
              </a:rPr>
              <a:t> la </a:t>
            </a:r>
            <a:r>
              <a:rPr lang="en-US" sz="2300" b="0" i="0" dirty="0" err="1">
                <a:effectLst/>
              </a:rPr>
              <a:t>prestazione</a:t>
            </a:r>
            <a:r>
              <a:rPr lang="en-US" sz="2300" b="0" i="0" dirty="0">
                <a:effectLst/>
              </a:rPr>
              <a:t> di </a:t>
            </a:r>
            <a:r>
              <a:rPr lang="en-US" sz="2300" b="0" i="0" dirty="0" err="1">
                <a:effectLst/>
              </a:rPr>
              <a:t>lavoro</a:t>
            </a:r>
            <a:r>
              <a:rPr lang="en-US" sz="2300" dirty="0"/>
              <a:t>, </a:t>
            </a:r>
            <a:r>
              <a:rPr lang="en-US" sz="2300" b="0" i="0" dirty="0" err="1">
                <a:effectLst/>
              </a:rPr>
              <a:t>costituisce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dirty="0" err="1">
                <a:effectLst/>
              </a:rPr>
              <a:t>l’elemento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dirty="0" err="1">
                <a:effectLst/>
              </a:rPr>
              <a:t>caratterizzante</a:t>
            </a:r>
            <a:r>
              <a:rPr lang="en-US" sz="2300" b="0" i="0" dirty="0">
                <a:effectLst/>
              </a:rPr>
              <a:t> di </a:t>
            </a:r>
            <a:r>
              <a:rPr lang="en-US" sz="2300" b="0" i="0" dirty="0" err="1">
                <a:effectLst/>
              </a:rPr>
              <a:t>questa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dirty="0" err="1">
                <a:effectLst/>
              </a:rPr>
              <a:t>particolare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dirty="0" err="1">
                <a:effectLst/>
              </a:rPr>
              <a:t>tipologia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dirty="0" err="1">
                <a:effectLst/>
              </a:rPr>
              <a:t>contrattuale</a:t>
            </a:r>
            <a:r>
              <a:rPr lang="en-US" sz="2300" b="0" i="0" dirty="0">
                <a:effectLst/>
              </a:rPr>
              <a:t>.</a:t>
            </a:r>
            <a:br>
              <a:rPr lang="en-US" sz="1100" dirty="0"/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4697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DA81FBF-B75B-458F-86C1-3B6777AB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749294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FBA8B5-DEE5-4102-B388-5E5DE139C197}"/>
              </a:ext>
            </a:extLst>
          </p:cNvPr>
          <p:cNvSpPr txBox="1"/>
          <p:nvPr/>
        </p:nvSpPr>
        <p:spPr>
          <a:xfrm>
            <a:off x="470517" y="745725"/>
            <a:ext cx="4189871" cy="5114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40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400" b="0" i="0" dirty="0" err="1">
                <a:effectLst/>
              </a:rPr>
              <a:t>Esistono</a:t>
            </a:r>
            <a:r>
              <a:rPr lang="en-US" sz="6400" b="0" i="0" dirty="0">
                <a:effectLst/>
              </a:rPr>
              <a:t> </a:t>
            </a:r>
            <a:r>
              <a:rPr lang="en-US" sz="6400" i="0" dirty="0">
                <a:effectLst/>
              </a:rPr>
              <a:t>due </a:t>
            </a:r>
            <a:r>
              <a:rPr lang="en-US" sz="6400" i="0" dirty="0" err="1">
                <a:effectLst/>
              </a:rPr>
              <a:t>tipologie</a:t>
            </a:r>
            <a:r>
              <a:rPr lang="en-US" sz="6400" i="0" dirty="0">
                <a:effectLst/>
              </a:rPr>
              <a:t> di </a:t>
            </a:r>
            <a:r>
              <a:rPr lang="en-US" sz="6400" i="0" dirty="0" err="1">
                <a:effectLst/>
              </a:rPr>
              <a:t>contratto</a:t>
            </a:r>
            <a:r>
              <a:rPr lang="en-US" sz="6400" i="0" dirty="0">
                <a:effectLst/>
              </a:rPr>
              <a:t> di </a:t>
            </a:r>
            <a:r>
              <a:rPr lang="en-US" sz="6400" i="0" dirty="0" err="1">
                <a:effectLst/>
              </a:rPr>
              <a:t>somministrazione</a:t>
            </a:r>
            <a:r>
              <a:rPr lang="en-US" sz="6400" i="0" dirty="0">
                <a:effectLst/>
              </a:rPr>
              <a:t>:</a:t>
            </a:r>
            <a:br>
              <a:rPr lang="en-US" sz="6400" i="0" dirty="0">
                <a:effectLst/>
              </a:rPr>
            </a:br>
            <a:endParaRPr lang="en-US" sz="640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400" b="1" i="0" dirty="0">
                <a:effectLst/>
              </a:rPr>
              <a:t>A TEMPO DETERMINATO</a:t>
            </a:r>
            <a:r>
              <a:rPr lang="en-US" sz="6400" i="0" dirty="0">
                <a:effectLst/>
              </a:rPr>
              <a:t>: in </a:t>
            </a:r>
            <a:r>
              <a:rPr lang="en-US" sz="6400" i="0" dirty="0" err="1">
                <a:effectLst/>
              </a:rPr>
              <a:t>questo</a:t>
            </a:r>
            <a:r>
              <a:rPr lang="en-US" sz="6400" i="0" dirty="0">
                <a:effectLst/>
              </a:rPr>
              <a:t> </a:t>
            </a:r>
            <a:r>
              <a:rPr lang="en-US" sz="6400" i="0" dirty="0" err="1">
                <a:effectLst/>
              </a:rPr>
              <a:t>tipo</a:t>
            </a:r>
            <a:r>
              <a:rPr lang="en-US" sz="6400" i="0" dirty="0">
                <a:effectLst/>
              </a:rPr>
              <a:t> di </a:t>
            </a:r>
            <a:r>
              <a:rPr lang="en-US" sz="6400" i="0" dirty="0" err="1">
                <a:effectLst/>
              </a:rPr>
              <a:t>contratto</a:t>
            </a:r>
            <a:r>
              <a:rPr lang="en-US" sz="6400" i="0" dirty="0">
                <a:effectLst/>
              </a:rPr>
              <a:t>, il </a:t>
            </a:r>
            <a:r>
              <a:rPr lang="en-US" sz="6400" i="0" dirty="0" err="1">
                <a:effectLst/>
              </a:rPr>
              <a:t>termine</a:t>
            </a:r>
            <a:r>
              <a:rPr lang="en-US" sz="6400" i="0" dirty="0">
                <a:effectLst/>
              </a:rPr>
              <a:t> non è </a:t>
            </a:r>
            <a:r>
              <a:rPr lang="en-US" sz="6400" i="0" dirty="0" err="1">
                <a:effectLst/>
              </a:rPr>
              <a:t>prestabilito</a:t>
            </a:r>
            <a:r>
              <a:rPr lang="en-US" sz="6400" i="0" dirty="0">
                <a:effectLst/>
              </a:rPr>
              <a:t>. </a:t>
            </a:r>
            <a:r>
              <a:rPr lang="en-US" sz="6400" dirty="0"/>
              <a:t>I</a:t>
            </a:r>
            <a:r>
              <a:rPr lang="en-US" sz="6400" b="0" i="0" dirty="0">
                <a:effectLst/>
              </a:rPr>
              <a:t>l </a:t>
            </a:r>
            <a:r>
              <a:rPr lang="en-US" sz="6400" b="0" i="0" dirty="0" err="1">
                <a:effectLst/>
              </a:rPr>
              <a:t>termine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iniziale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può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essere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prorogato</a:t>
            </a:r>
            <a:r>
              <a:rPr lang="en-US" sz="6400" b="0" i="0" dirty="0">
                <a:effectLst/>
              </a:rPr>
              <a:t>, con il </a:t>
            </a:r>
            <a:r>
              <a:rPr lang="en-US" sz="6400" b="0" i="0" dirty="0" err="1">
                <a:effectLst/>
              </a:rPr>
              <a:t>consenso</a:t>
            </a:r>
            <a:r>
              <a:rPr lang="en-US" sz="6400" b="0" i="0" dirty="0">
                <a:effectLst/>
              </a:rPr>
              <a:t> del </a:t>
            </a:r>
            <a:r>
              <a:rPr lang="en-US" sz="6400" b="0" i="0" dirty="0" err="1">
                <a:effectLst/>
              </a:rPr>
              <a:t>lavoratore</a:t>
            </a:r>
            <a:r>
              <a:rPr lang="en-US" sz="6400" b="0" i="0" dirty="0">
                <a:effectLst/>
              </a:rPr>
              <a:t> e </a:t>
            </a:r>
            <a:r>
              <a:rPr lang="en-US" sz="6400" b="0" i="0" dirty="0" err="1">
                <a:effectLst/>
              </a:rPr>
              <a:t>ovviamente</a:t>
            </a:r>
            <a:r>
              <a:rPr lang="en-US" sz="6400" b="0" i="0" dirty="0">
                <a:effectLst/>
              </a:rPr>
              <a:t> per </a:t>
            </a:r>
            <a:r>
              <a:rPr lang="en-US" sz="6400" b="0" i="0" dirty="0" err="1">
                <a:effectLst/>
              </a:rPr>
              <a:t>iscritto</a:t>
            </a:r>
            <a:r>
              <a:rPr lang="en-US" sz="6400" b="0" i="0" dirty="0">
                <a:effectLst/>
              </a:rPr>
              <a:t>, ma </a:t>
            </a:r>
            <a:r>
              <a:rPr lang="en-US" sz="6400" i="0" dirty="0">
                <a:effectLst/>
              </a:rPr>
              <a:t>ha come </a:t>
            </a:r>
            <a:r>
              <a:rPr lang="en-US" sz="6400" i="0" dirty="0" err="1">
                <a:effectLst/>
              </a:rPr>
              <a:t>limite</a:t>
            </a:r>
            <a:r>
              <a:rPr lang="en-US" sz="6400" i="0" dirty="0">
                <a:effectLst/>
              </a:rPr>
              <a:t> di </a:t>
            </a:r>
            <a:r>
              <a:rPr lang="en-US" sz="6400" i="0" dirty="0" err="1">
                <a:effectLst/>
              </a:rPr>
              <a:t>durata</a:t>
            </a:r>
            <a:r>
              <a:rPr lang="en-US" sz="6400" i="0" dirty="0">
                <a:effectLst/>
              </a:rPr>
              <a:t> </a:t>
            </a:r>
            <a:r>
              <a:rPr lang="en-US" sz="6400" i="0" dirty="0" err="1">
                <a:effectLst/>
              </a:rPr>
              <a:t>massima</a:t>
            </a:r>
            <a:r>
              <a:rPr lang="en-US" sz="6400" i="0" dirty="0">
                <a:effectLst/>
              </a:rPr>
              <a:t> 36 </a:t>
            </a:r>
            <a:r>
              <a:rPr lang="en-US" sz="6400" i="0" dirty="0" err="1">
                <a:effectLst/>
              </a:rPr>
              <a:t>mesi</a:t>
            </a:r>
            <a:r>
              <a:rPr lang="en-US" sz="6400" i="0" dirty="0">
                <a:effectLst/>
              </a:rPr>
              <a:t>, </a:t>
            </a:r>
            <a:r>
              <a:rPr lang="en-US" sz="6400" b="0" i="0" dirty="0" err="1">
                <a:effectLst/>
              </a:rPr>
              <a:t>oltre</a:t>
            </a:r>
            <a:r>
              <a:rPr lang="en-US" sz="6400" b="0" i="0" dirty="0">
                <a:effectLst/>
              </a:rPr>
              <a:t> il quale </a:t>
            </a:r>
            <a:r>
              <a:rPr lang="en-US" sz="6400" b="0" i="0" dirty="0" err="1">
                <a:effectLst/>
              </a:rPr>
              <a:t>si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trasforma</a:t>
            </a:r>
            <a:r>
              <a:rPr lang="en-US" sz="6400" b="0" i="0" dirty="0">
                <a:effectLst/>
              </a:rPr>
              <a:t> a tempo </a:t>
            </a:r>
            <a:r>
              <a:rPr lang="en-US" sz="6400" b="0" i="0" dirty="0" err="1">
                <a:effectLst/>
              </a:rPr>
              <a:t>indeterminato</a:t>
            </a:r>
            <a:r>
              <a:rPr lang="en-US" sz="6400" b="0" i="0" dirty="0">
                <a:effectLst/>
              </a:rPr>
              <a:t>.</a:t>
            </a:r>
            <a:br>
              <a:rPr lang="en-US" sz="6400" b="0" i="0" dirty="0">
                <a:effectLst/>
              </a:rPr>
            </a:br>
            <a:r>
              <a:rPr lang="en-US" sz="6400" b="0" i="0" dirty="0">
                <a:effectLst/>
              </a:rPr>
              <a:t>I </a:t>
            </a:r>
            <a:r>
              <a:rPr lang="en-US" sz="6400" b="0" i="0" dirty="0" err="1">
                <a:effectLst/>
              </a:rPr>
              <a:t>lavoratori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assunti</a:t>
            </a:r>
            <a:r>
              <a:rPr lang="en-US" sz="6400" b="0" i="0" dirty="0">
                <a:effectLst/>
              </a:rPr>
              <a:t> con un </a:t>
            </a:r>
            <a:r>
              <a:rPr lang="en-US" sz="6400" b="0" i="0" dirty="0" err="1">
                <a:effectLst/>
              </a:rPr>
              <a:t>contratto</a:t>
            </a:r>
            <a:r>
              <a:rPr lang="en-US" sz="6400" b="0" i="0" dirty="0">
                <a:effectLst/>
              </a:rPr>
              <a:t> di </a:t>
            </a:r>
            <a:r>
              <a:rPr lang="en-US" sz="6400" b="0" i="0" dirty="0" err="1">
                <a:effectLst/>
              </a:rPr>
              <a:t>somministrazione</a:t>
            </a:r>
            <a:r>
              <a:rPr lang="en-US" sz="6400" b="0" i="0" dirty="0">
                <a:effectLst/>
              </a:rPr>
              <a:t> a tempo </a:t>
            </a:r>
            <a:r>
              <a:rPr lang="en-US" sz="6400" b="0" i="0" dirty="0" err="1">
                <a:effectLst/>
              </a:rPr>
              <a:t>determinato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all’interno</a:t>
            </a:r>
            <a:r>
              <a:rPr lang="en-US" sz="6400" b="0" i="0" dirty="0">
                <a:effectLst/>
              </a:rPr>
              <a:t> di un </a:t>
            </a:r>
            <a:r>
              <a:rPr lang="en-US" sz="6400" b="0" i="0" dirty="0" err="1">
                <a:effectLst/>
              </a:rPr>
              <a:t>azienda</a:t>
            </a:r>
            <a:r>
              <a:rPr lang="en-US" sz="6400" b="0" i="0" dirty="0">
                <a:effectLst/>
              </a:rPr>
              <a:t>, </a:t>
            </a:r>
            <a:r>
              <a:rPr lang="en-US" sz="6400" b="0" i="0" dirty="0" err="1">
                <a:effectLst/>
              </a:rPr>
              <a:t>devono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corrispondere</a:t>
            </a:r>
            <a:r>
              <a:rPr lang="en-US" sz="6400" b="0" i="0" dirty="0">
                <a:effectLst/>
              </a:rPr>
              <a:t> al </a:t>
            </a:r>
            <a:r>
              <a:rPr lang="en-US" sz="6400" b="0" i="0" dirty="0" err="1">
                <a:effectLst/>
              </a:rPr>
              <a:t>massimo</a:t>
            </a:r>
            <a:r>
              <a:rPr lang="en-US" sz="6400" b="0" i="0" dirty="0">
                <a:effectLst/>
              </a:rPr>
              <a:t> al 15% </a:t>
            </a:r>
            <a:r>
              <a:rPr lang="en-US" sz="6400" b="0" i="0" dirty="0" err="1">
                <a:effectLst/>
              </a:rPr>
              <a:t>dei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lavoratori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che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hanno</a:t>
            </a:r>
            <a:r>
              <a:rPr lang="en-US" sz="6400" b="0" i="0" dirty="0">
                <a:effectLst/>
              </a:rPr>
              <a:t> un </a:t>
            </a:r>
            <a:r>
              <a:rPr lang="en-US" sz="6400" b="0" i="0" dirty="0" err="1">
                <a:effectLst/>
              </a:rPr>
              <a:t>contratto</a:t>
            </a:r>
            <a:r>
              <a:rPr lang="en-US" sz="6400" b="0" i="0" dirty="0">
                <a:effectLst/>
              </a:rPr>
              <a:t> a tempo </a:t>
            </a:r>
            <a:r>
              <a:rPr lang="en-US" sz="6400" b="0" i="0" dirty="0" err="1">
                <a:effectLst/>
              </a:rPr>
              <a:t>indeterminato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nella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stessa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azienda</a:t>
            </a:r>
            <a:r>
              <a:rPr lang="en-US" sz="6400" b="0" i="0" dirty="0"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40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400" b="1" i="0" dirty="0">
                <a:effectLst/>
              </a:rPr>
              <a:t>A TEMPO INDETERMINATO</a:t>
            </a:r>
            <a:r>
              <a:rPr lang="en-US" sz="6400" i="0" dirty="0">
                <a:effectLst/>
              </a:rPr>
              <a:t>: </a:t>
            </a:r>
            <a:r>
              <a:rPr lang="en-US" sz="6400" b="0" i="0" dirty="0" err="1">
                <a:effectLst/>
              </a:rPr>
              <a:t>l’utilizzatore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può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ricorrere</a:t>
            </a:r>
            <a:r>
              <a:rPr lang="en-US" sz="6400" b="0" i="0" dirty="0">
                <a:effectLst/>
              </a:rPr>
              <a:t> a un </a:t>
            </a:r>
            <a:r>
              <a:rPr lang="en-US" sz="6400" b="0" i="0" dirty="0" err="1">
                <a:effectLst/>
              </a:rPr>
              <a:t>contratto</a:t>
            </a:r>
            <a:r>
              <a:rPr lang="en-US" sz="6400" b="0" i="0" dirty="0">
                <a:effectLst/>
              </a:rPr>
              <a:t> di </a:t>
            </a:r>
            <a:r>
              <a:rPr lang="en-US" sz="6400" b="0" i="0" dirty="0" err="1">
                <a:effectLst/>
              </a:rPr>
              <a:t>questo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tipo</a:t>
            </a:r>
            <a:r>
              <a:rPr lang="en-US" sz="6400" b="0" i="0" dirty="0">
                <a:effectLst/>
              </a:rPr>
              <a:t> solo se il </a:t>
            </a:r>
            <a:r>
              <a:rPr lang="en-US" sz="6400" b="0" i="0" dirty="0" err="1">
                <a:effectLst/>
              </a:rPr>
              <a:t>numero</a:t>
            </a:r>
            <a:r>
              <a:rPr lang="en-US" sz="6400" b="0" i="0" dirty="0">
                <a:effectLst/>
              </a:rPr>
              <a:t> di </a:t>
            </a:r>
            <a:r>
              <a:rPr lang="en-US" sz="6400" b="0" i="0" dirty="0" err="1">
                <a:effectLst/>
              </a:rPr>
              <a:t>lavoratori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che</a:t>
            </a:r>
            <a:r>
              <a:rPr lang="en-US" sz="6400" b="0" i="0" dirty="0">
                <a:effectLst/>
              </a:rPr>
              <a:t> assume con </a:t>
            </a:r>
            <a:r>
              <a:rPr lang="en-US" sz="6400" b="0" i="0" dirty="0" err="1">
                <a:effectLst/>
              </a:rPr>
              <a:t>somministrazione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lavoro</a:t>
            </a:r>
            <a:r>
              <a:rPr lang="en-US" sz="6400" b="0" i="0" dirty="0">
                <a:effectLst/>
              </a:rPr>
              <a:t> non </a:t>
            </a:r>
            <a:r>
              <a:rPr lang="en-US" sz="6400" dirty="0" err="1"/>
              <a:t>supera</a:t>
            </a:r>
            <a:r>
              <a:rPr lang="en-US" sz="6400" i="0" dirty="0">
                <a:effectLst/>
              </a:rPr>
              <a:t> il 20% </a:t>
            </a:r>
            <a:r>
              <a:rPr lang="en-US" sz="6400" i="0" dirty="0" err="1">
                <a:effectLst/>
              </a:rPr>
              <a:t>dei</a:t>
            </a:r>
            <a:r>
              <a:rPr lang="en-US" sz="6400" i="0" dirty="0">
                <a:effectLst/>
              </a:rPr>
              <a:t> </a:t>
            </a:r>
            <a:r>
              <a:rPr lang="en-US" sz="6400" i="0" dirty="0" err="1">
                <a:effectLst/>
              </a:rPr>
              <a:t>lavoratori</a:t>
            </a:r>
            <a:r>
              <a:rPr lang="en-US" sz="6400" i="0" dirty="0">
                <a:effectLst/>
              </a:rPr>
              <a:t> </a:t>
            </a:r>
            <a:r>
              <a:rPr lang="en-US" sz="6400" i="0" dirty="0" err="1">
                <a:effectLst/>
              </a:rPr>
              <a:t>presenti</a:t>
            </a:r>
            <a:r>
              <a:rPr lang="en-US" sz="6400" i="0" dirty="0">
                <a:effectLst/>
              </a:rPr>
              <a:t> </a:t>
            </a:r>
            <a:r>
              <a:rPr lang="en-US" sz="6400" i="0" dirty="0" err="1">
                <a:effectLst/>
              </a:rPr>
              <a:t>nell</a:t>
            </a:r>
            <a:r>
              <a:rPr lang="en-US" sz="6400" dirty="0" err="1"/>
              <a:t>’azienda</a:t>
            </a:r>
            <a:r>
              <a:rPr lang="en-US" sz="6400" dirty="0"/>
              <a:t> </a:t>
            </a:r>
            <a:r>
              <a:rPr lang="en-US" sz="6400" dirty="0" err="1"/>
              <a:t>che</a:t>
            </a:r>
            <a:r>
              <a:rPr lang="en-US" sz="6400" dirty="0"/>
              <a:t> </a:t>
            </a:r>
            <a:r>
              <a:rPr lang="en-US" sz="6400" dirty="0" err="1"/>
              <a:t>hanno</a:t>
            </a:r>
            <a:r>
              <a:rPr lang="en-US" sz="6400" dirty="0"/>
              <a:t> un </a:t>
            </a:r>
            <a:r>
              <a:rPr lang="en-US" sz="6400" dirty="0" err="1"/>
              <a:t>contratto</a:t>
            </a:r>
            <a:r>
              <a:rPr lang="en-US" sz="6400" dirty="0"/>
              <a:t> </a:t>
            </a:r>
            <a:r>
              <a:rPr lang="en-US" sz="6400" i="0" dirty="0">
                <a:effectLst/>
              </a:rPr>
              <a:t>a tempo </a:t>
            </a:r>
            <a:r>
              <a:rPr lang="en-US" sz="6400" i="0" dirty="0" err="1">
                <a:effectLst/>
              </a:rPr>
              <a:t>indeterminato</a:t>
            </a:r>
            <a:r>
              <a:rPr lang="en-US" sz="6400" i="0" dirty="0">
                <a:effectLst/>
              </a:rPr>
              <a:t>. </a:t>
            </a:r>
            <a:r>
              <a:rPr lang="en-US" sz="6400" b="0" i="0" dirty="0" err="1">
                <a:effectLst/>
              </a:rPr>
              <a:t>Inoltre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possono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essere</a:t>
            </a:r>
            <a:r>
              <a:rPr lang="en-US" sz="6400" b="0" i="0" dirty="0">
                <a:effectLst/>
              </a:rPr>
              <a:t> </a:t>
            </a:r>
            <a:r>
              <a:rPr lang="en-US" sz="6400" b="0" i="0" dirty="0" err="1">
                <a:effectLst/>
              </a:rPr>
              <a:t>somministrati</a:t>
            </a:r>
            <a:r>
              <a:rPr lang="en-US" sz="6400" b="0" i="0" dirty="0">
                <a:effectLst/>
              </a:rPr>
              <a:t> a tempo </a:t>
            </a:r>
            <a:r>
              <a:rPr lang="en-US" sz="6400" b="0" i="0" dirty="0" err="1">
                <a:effectLst/>
              </a:rPr>
              <a:t>indeterminato</a:t>
            </a:r>
            <a:r>
              <a:rPr lang="en-US" sz="6400" b="0" i="0" dirty="0">
                <a:effectLst/>
              </a:rPr>
              <a:t> </a:t>
            </a:r>
            <a:r>
              <a:rPr lang="en-US" sz="6400" i="0" dirty="0" err="1">
                <a:effectLst/>
              </a:rPr>
              <a:t>esclusivamente</a:t>
            </a:r>
            <a:r>
              <a:rPr lang="en-US" sz="6400" i="0" dirty="0">
                <a:effectLst/>
              </a:rPr>
              <a:t> </a:t>
            </a:r>
            <a:r>
              <a:rPr lang="en-US" sz="6400" i="0" dirty="0" err="1">
                <a:effectLst/>
              </a:rPr>
              <a:t>i</a:t>
            </a:r>
            <a:r>
              <a:rPr lang="en-US" sz="6400" i="0" dirty="0">
                <a:effectLst/>
              </a:rPr>
              <a:t> </a:t>
            </a:r>
            <a:r>
              <a:rPr lang="en-US" sz="6400" i="0" dirty="0" err="1">
                <a:effectLst/>
              </a:rPr>
              <a:t>lavoratori</a:t>
            </a:r>
            <a:r>
              <a:rPr lang="en-US" sz="6400" i="0" dirty="0">
                <a:effectLst/>
              </a:rPr>
              <a:t> </a:t>
            </a:r>
            <a:r>
              <a:rPr lang="en-US" sz="6400" i="0" dirty="0" err="1">
                <a:effectLst/>
              </a:rPr>
              <a:t>assunti</a:t>
            </a:r>
            <a:r>
              <a:rPr lang="en-US" sz="6400" i="0" dirty="0">
                <a:effectLst/>
              </a:rPr>
              <a:t> dal </a:t>
            </a:r>
            <a:r>
              <a:rPr lang="en-US" sz="6400" i="0" dirty="0" err="1">
                <a:effectLst/>
              </a:rPr>
              <a:t>somministratore</a:t>
            </a:r>
            <a:r>
              <a:rPr lang="en-US" sz="6400" i="0" dirty="0">
                <a:effectLst/>
              </a:rPr>
              <a:t> a tempo </a:t>
            </a:r>
            <a:r>
              <a:rPr lang="en-US" sz="6400" i="0" dirty="0" err="1">
                <a:effectLst/>
              </a:rPr>
              <a:t>indeterminato</a:t>
            </a:r>
            <a:r>
              <a:rPr lang="en-US" sz="6400" i="0" dirty="0"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4193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4719DB-2AB9-4FFB-9EDE-BF4EFCD33B78}"/>
              </a:ext>
            </a:extLst>
          </p:cNvPr>
          <p:cNvSpPr txBox="1"/>
          <p:nvPr/>
        </p:nvSpPr>
        <p:spPr>
          <a:xfrm>
            <a:off x="602363" y="1790973"/>
            <a:ext cx="4783697" cy="343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Ci </a:t>
            </a:r>
            <a:r>
              <a:rPr lang="en-US" sz="1700" dirty="0" err="1"/>
              <a:t>sono</a:t>
            </a:r>
            <a:r>
              <a:rPr lang="en-US" sz="1700" dirty="0"/>
              <a:t> </a:t>
            </a:r>
            <a:r>
              <a:rPr lang="en-US" sz="1700" dirty="0" err="1"/>
              <a:t>dei</a:t>
            </a:r>
            <a:r>
              <a:rPr lang="en-US" sz="1700" dirty="0"/>
              <a:t> </a:t>
            </a:r>
            <a:r>
              <a:rPr lang="en-US" sz="1700" dirty="0" err="1"/>
              <a:t>casi</a:t>
            </a:r>
            <a:r>
              <a:rPr lang="en-US" sz="1700" dirty="0"/>
              <a:t> in cui, </a:t>
            </a:r>
            <a:r>
              <a:rPr lang="en-US" sz="1700" dirty="0" err="1"/>
              <a:t>però</a:t>
            </a:r>
            <a:r>
              <a:rPr lang="en-US" sz="1700" dirty="0"/>
              <a:t>, non è </a:t>
            </a:r>
            <a:r>
              <a:rPr lang="en-US" sz="1700" dirty="0" err="1"/>
              <a:t>possibile</a:t>
            </a:r>
            <a:r>
              <a:rPr lang="en-US" sz="1700" dirty="0"/>
              <a:t> </a:t>
            </a:r>
            <a:r>
              <a:rPr lang="en-US" sz="1700" dirty="0" err="1"/>
              <a:t>stipulare</a:t>
            </a:r>
            <a:r>
              <a:rPr lang="en-US" sz="1700" dirty="0"/>
              <a:t> un </a:t>
            </a:r>
            <a:r>
              <a:rPr lang="en-US" sz="1700" dirty="0" err="1"/>
              <a:t>contratto</a:t>
            </a:r>
            <a:r>
              <a:rPr lang="en-US" sz="1700" dirty="0"/>
              <a:t> di </a:t>
            </a:r>
            <a:r>
              <a:rPr lang="en-US" sz="1700" dirty="0" err="1"/>
              <a:t>lavoro</a:t>
            </a:r>
            <a:r>
              <a:rPr lang="en-US" sz="1700" dirty="0"/>
              <a:t> di </a:t>
            </a:r>
            <a:r>
              <a:rPr lang="en-US" sz="1700" dirty="0" err="1"/>
              <a:t>somministrazione</a:t>
            </a:r>
            <a:r>
              <a:rPr lang="en-US" sz="1700" dirty="0"/>
              <a:t>; </a:t>
            </a:r>
            <a:r>
              <a:rPr lang="en-US" sz="1700" dirty="0" err="1"/>
              <a:t>questo</a:t>
            </a:r>
            <a:r>
              <a:rPr lang="en-US" sz="1700" dirty="0"/>
              <a:t> non </a:t>
            </a:r>
            <a:r>
              <a:rPr lang="en-US" sz="1700" dirty="0" err="1"/>
              <a:t>può</a:t>
            </a:r>
            <a:r>
              <a:rPr lang="en-US" sz="1700" dirty="0"/>
              <a:t> </a:t>
            </a:r>
            <a:r>
              <a:rPr lang="en-US" sz="1700" dirty="0" err="1"/>
              <a:t>essere</a:t>
            </a:r>
            <a:r>
              <a:rPr lang="en-US" sz="1700" dirty="0"/>
              <a:t> </a:t>
            </a:r>
            <a:r>
              <a:rPr lang="en-US" sz="1700" dirty="0" err="1"/>
              <a:t>stipulato</a:t>
            </a:r>
            <a:r>
              <a:rPr lang="en-US" sz="1700" dirty="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per </a:t>
            </a:r>
            <a:r>
              <a:rPr lang="en-US" sz="1700" b="0" i="0" dirty="0" err="1">
                <a:effectLst/>
              </a:rPr>
              <a:t>sostituire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lavoratori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che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esercitano</a:t>
            </a:r>
            <a:r>
              <a:rPr lang="en-US" sz="1700" b="0" i="0" dirty="0">
                <a:effectLst/>
              </a:rPr>
              <a:t> il </a:t>
            </a:r>
            <a:r>
              <a:rPr lang="en-US" sz="1700" b="0" i="0" dirty="0" err="1">
                <a:effectLst/>
              </a:rPr>
              <a:t>diritto</a:t>
            </a:r>
            <a:r>
              <a:rPr lang="en-US" sz="1700" b="0" i="0" dirty="0">
                <a:effectLst/>
              </a:rPr>
              <a:t> di </a:t>
            </a:r>
            <a:r>
              <a:rPr lang="en-US" sz="1700" b="0" i="0" dirty="0" err="1">
                <a:effectLst/>
              </a:rPr>
              <a:t>sciopero</a:t>
            </a:r>
            <a:r>
              <a:rPr lang="en-US" sz="1700" b="0" i="0" dirty="0">
                <a:effectLst/>
              </a:rPr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 err="1">
                <a:effectLst/>
              </a:rPr>
              <a:t>presso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aziende</a:t>
            </a:r>
            <a:r>
              <a:rPr lang="en-US" sz="1700" b="0" i="0" dirty="0">
                <a:effectLst/>
              </a:rPr>
              <a:t> in cui </a:t>
            </a:r>
            <a:r>
              <a:rPr lang="en-US" sz="1700" b="0" i="0" dirty="0" err="1">
                <a:effectLst/>
              </a:rPr>
              <a:t>nei</a:t>
            </a:r>
            <a:r>
              <a:rPr lang="en-US" sz="1700" b="0" i="0" dirty="0">
                <a:effectLst/>
              </a:rPr>
              <a:t> 6 </a:t>
            </a:r>
            <a:r>
              <a:rPr lang="en-US" sz="1700" b="0" i="0" dirty="0" err="1">
                <a:effectLst/>
              </a:rPr>
              <a:t>mesi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precedenti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si</a:t>
            </a:r>
            <a:r>
              <a:rPr lang="en-US" sz="1700" b="0" i="0" dirty="0">
                <a:effectLst/>
              </a:rPr>
              <a:t> è </a:t>
            </a:r>
            <a:r>
              <a:rPr lang="en-US" sz="1700" b="0" i="0" dirty="0" err="1">
                <a:effectLst/>
              </a:rPr>
              <a:t>proceduto</a:t>
            </a:r>
            <a:r>
              <a:rPr lang="en-US" sz="1700" b="0" i="0" dirty="0">
                <a:effectLst/>
              </a:rPr>
              <a:t> a </a:t>
            </a:r>
            <a:r>
              <a:rPr lang="en-US" sz="1700" b="0" i="0" dirty="0" err="1">
                <a:effectLst/>
              </a:rPr>
              <a:t>licenziamenti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collettivi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riguardanti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lavoratori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adibiti</a:t>
            </a:r>
            <a:r>
              <a:rPr lang="en-US" sz="1700" b="0" i="0" dirty="0">
                <a:effectLst/>
              </a:rPr>
              <a:t> alle </a:t>
            </a:r>
            <a:r>
              <a:rPr lang="en-US" sz="1700" b="0" i="0" dirty="0" err="1">
                <a:effectLst/>
              </a:rPr>
              <a:t>stesse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mansioni</a:t>
            </a:r>
            <a:r>
              <a:rPr lang="en-US" sz="1700" dirty="0"/>
              <a:t>;</a:t>
            </a:r>
            <a:endParaRPr lang="en-US" sz="1700" b="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per </a:t>
            </a:r>
            <a:r>
              <a:rPr lang="en-US" sz="1700" b="0" i="0" dirty="0" err="1">
                <a:effectLst/>
              </a:rPr>
              <a:t>i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datori</a:t>
            </a:r>
            <a:r>
              <a:rPr lang="en-US" sz="1700" b="0" i="0" dirty="0">
                <a:effectLst/>
              </a:rPr>
              <a:t> di </a:t>
            </a:r>
            <a:r>
              <a:rPr lang="en-US" sz="1700" b="0" i="0" dirty="0" err="1">
                <a:effectLst/>
              </a:rPr>
              <a:t>lavoro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che</a:t>
            </a:r>
            <a:r>
              <a:rPr lang="en-US" sz="1700" b="0" i="0" dirty="0">
                <a:effectLst/>
              </a:rPr>
              <a:t> non </a:t>
            </a:r>
            <a:r>
              <a:rPr lang="en-US" sz="1700" b="0" i="0" dirty="0" err="1">
                <a:effectLst/>
              </a:rPr>
              <a:t>sono</a:t>
            </a:r>
            <a:r>
              <a:rPr lang="en-US" sz="1700" b="0" i="0" dirty="0">
                <a:effectLst/>
              </a:rPr>
              <a:t> in </a:t>
            </a:r>
            <a:r>
              <a:rPr lang="en-US" sz="1700" b="0" i="0" dirty="0" err="1">
                <a:effectLst/>
              </a:rPr>
              <a:t>regola</a:t>
            </a:r>
            <a:r>
              <a:rPr lang="en-US" sz="1700" b="0" i="0" dirty="0">
                <a:effectLst/>
              </a:rPr>
              <a:t> con </a:t>
            </a:r>
            <a:r>
              <a:rPr lang="en-US" sz="1700" b="0" i="0" dirty="0" err="1">
                <a:effectLst/>
              </a:rPr>
              <a:t>gli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obblighi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previsti</a:t>
            </a:r>
            <a:r>
              <a:rPr lang="en-US" sz="1700" b="0" i="0" dirty="0">
                <a:effectLst/>
              </a:rPr>
              <a:t> in </a:t>
            </a:r>
            <a:r>
              <a:rPr lang="en-US" sz="1700" b="0" i="0" dirty="0" err="1">
                <a:effectLst/>
              </a:rPr>
              <a:t>materia</a:t>
            </a:r>
            <a:r>
              <a:rPr lang="en-US" sz="1700" b="0" i="0" dirty="0">
                <a:effectLst/>
              </a:rPr>
              <a:t> di </a:t>
            </a:r>
            <a:r>
              <a:rPr lang="en-US" sz="1700" b="0" i="0" dirty="0" err="1">
                <a:effectLst/>
              </a:rPr>
              <a:t>sicurezza</a:t>
            </a:r>
            <a:r>
              <a:rPr lang="en-US" sz="1700" b="0" i="0" dirty="0">
                <a:effectLst/>
              </a:rPr>
              <a:t> sui </a:t>
            </a:r>
            <a:r>
              <a:rPr lang="en-US" sz="1700" b="0" i="0" dirty="0" err="1">
                <a:effectLst/>
              </a:rPr>
              <a:t>luoghi</a:t>
            </a:r>
            <a:r>
              <a:rPr lang="en-US" sz="1700" b="0" i="0" dirty="0">
                <a:effectLst/>
              </a:rPr>
              <a:t> di </a:t>
            </a:r>
            <a:r>
              <a:rPr lang="en-US" sz="1700" b="0" i="0" dirty="0" err="1">
                <a:effectLst/>
              </a:rPr>
              <a:t>lavoro</a:t>
            </a:r>
            <a:r>
              <a:rPr lang="en-US" sz="1700" b="0" i="0" dirty="0"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87E83B7-BFF9-4943-AC84-5ED06A3C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424" y="646206"/>
            <a:ext cx="5365375" cy="536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8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DB3934-5BFF-44B3-8F59-F85194B544CF}"/>
              </a:ext>
            </a:extLst>
          </p:cNvPr>
          <p:cNvSpPr txBox="1"/>
          <p:nvPr/>
        </p:nvSpPr>
        <p:spPr>
          <a:xfrm>
            <a:off x="585926" y="514905"/>
            <a:ext cx="63919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Fonti:</a:t>
            </a:r>
            <a:br>
              <a:rPr lang="it-IT" dirty="0"/>
            </a:br>
            <a:r>
              <a:rPr lang="it-IT" dirty="0">
                <a:hlinkClick r:id="rId2"/>
              </a:rPr>
              <a:t>https://www.pensionielavoro.it/site/home/wikilavoro/il-lavoro-subordinato/contratto-di-somministrazione.html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3"/>
              </a:rPr>
              <a:t>https://infonotizianews.it/lavoro/contratto-somministrazione-lavoro/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4"/>
              </a:rPr>
              <a:t>https://www.cliclavoroveneto.it/le-tipologie-di-lavoro-dipendente-il-contratto-di-somministrazione-lavoro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0039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382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Arial Nova</vt:lpstr>
      <vt:lpstr>Calibri</vt:lpstr>
      <vt:lpstr>Calibri Light</vt:lpstr>
      <vt:lpstr>Tema di Office</vt:lpstr>
      <vt:lpstr>CONTRATTO DI SOMMINISTRAZIONE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CONTRATTO DI SOMMINISTRAZIONE</dc:title>
  <dc:creator>Puglielli Alessandro</dc:creator>
  <cp:lastModifiedBy>Puglielli Alessandro</cp:lastModifiedBy>
  <cp:revision>2</cp:revision>
  <dcterms:created xsi:type="dcterms:W3CDTF">2022-02-10T14:32:46Z</dcterms:created>
  <dcterms:modified xsi:type="dcterms:W3CDTF">2022-02-11T20:43:49Z</dcterms:modified>
</cp:coreProperties>
</file>